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93" r:id="rId1"/>
  </p:sldMasterIdLst>
  <p:notesMasterIdLst>
    <p:notesMasterId r:id="rId21"/>
  </p:notesMasterIdLst>
  <p:sldIdLst>
    <p:sldId id="302" r:id="rId2"/>
    <p:sldId id="293" r:id="rId3"/>
    <p:sldId id="280" r:id="rId4"/>
    <p:sldId id="301" r:id="rId5"/>
    <p:sldId id="291" r:id="rId6"/>
    <p:sldId id="299" r:id="rId7"/>
    <p:sldId id="300" r:id="rId8"/>
    <p:sldId id="292" r:id="rId9"/>
    <p:sldId id="294" r:id="rId10"/>
    <p:sldId id="296" r:id="rId11"/>
    <p:sldId id="295" r:id="rId12"/>
    <p:sldId id="284" r:id="rId13"/>
    <p:sldId id="303" r:id="rId14"/>
    <p:sldId id="304" r:id="rId15"/>
    <p:sldId id="290" r:id="rId16"/>
    <p:sldId id="305" r:id="rId17"/>
    <p:sldId id="286" r:id="rId18"/>
    <p:sldId id="298" r:id="rId19"/>
    <p:sldId id="28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8C91BF36-B879-9F43-A0C6-69F5649B94F0}">
          <p14:sldIdLst>
            <p14:sldId id="302"/>
            <p14:sldId id="293"/>
            <p14:sldId id="280"/>
            <p14:sldId id="301"/>
            <p14:sldId id="291"/>
            <p14:sldId id="299"/>
            <p14:sldId id="300"/>
            <p14:sldId id="292"/>
            <p14:sldId id="294"/>
            <p14:sldId id="296"/>
            <p14:sldId id="295"/>
            <p14:sldId id="284"/>
            <p14:sldId id="303"/>
            <p14:sldId id="304"/>
            <p14:sldId id="290"/>
            <p14:sldId id="305"/>
          </p14:sldIdLst>
        </p14:section>
        <p14:section name="Bibriography" id="{EBA8DCBF-A261-8D43-809F-F918B282E6C7}">
          <p14:sldIdLst>
            <p14:sldId id="286"/>
            <p14:sldId id="298"/>
            <p14:sldId id="28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jita Noriko" initials="FN" lastIdx="1" clrIdx="0">
    <p:extLst>
      <p:ext uri="{19B8F6BF-5375-455C-9EA6-DF929625EA0E}">
        <p15:presenceInfo xmlns:p15="http://schemas.microsoft.com/office/powerpoint/2012/main" userId="fdc73cfb73208c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3471"/>
    <a:srgbClr val="EA69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7" autoAdjust="0"/>
    <p:restoredTop sz="94940" autoAdjust="0"/>
  </p:normalViewPr>
  <p:slideViewPr>
    <p:cSldViewPr snapToGrid="0" snapToObjects="1">
      <p:cViewPr varScale="1">
        <p:scale>
          <a:sx n="77" d="100"/>
          <a:sy n="77" d="100"/>
        </p:scale>
        <p:origin x="883" y="28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50" d="100"/>
          <a:sy n="150" d="100"/>
        </p:scale>
        <p:origin x="3160" y="-27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Downloads\Rural%20demog%20sta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ober\Downloads\Rural%20demog%20sta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Number of core persons mainly engaged in farming and their average 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total pop</c:v>
                </c:pt>
              </c:strCache>
            </c:strRef>
          </c:tx>
          <c:spPr>
            <a:solidFill>
              <a:schemeClr val="accent1"/>
            </a:solidFill>
            <a:ln>
              <a:noFill/>
            </a:ln>
            <a:effectLst/>
          </c:spPr>
          <c:invertIfNegative val="0"/>
          <c:cat>
            <c:numRef>
              <c:f>Sheet1!$B$1:$G$1</c:f>
              <c:numCache>
                <c:formatCode>General</c:formatCode>
                <c:ptCount val="6"/>
                <c:pt idx="0">
                  <c:v>2019</c:v>
                </c:pt>
                <c:pt idx="1">
                  <c:v>2020</c:v>
                </c:pt>
                <c:pt idx="2">
                  <c:v>2021</c:v>
                </c:pt>
                <c:pt idx="3">
                  <c:v>2022</c:v>
                </c:pt>
                <c:pt idx="4">
                  <c:v>2023</c:v>
                </c:pt>
                <c:pt idx="5">
                  <c:v>2024</c:v>
                </c:pt>
              </c:numCache>
            </c:numRef>
          </c:cat>
          <c:val>
            <c:numRef>
              <c:f>Sheet1!$B$2:$G$2</c:f>
              <c:numCache>
                <c:formatCode>General</c:formatCode>
                <c:ptCount val="6"/>
                <c:pt idx="0">
                  <c:v>1757</c:v>
                </c:pt>
                <c:pt idx="1">
                  <c:v>1363</c:v>
                </c:pt>
                <c:pt idx="2">
                  <c:v>1302</c:v>
                </c:pt>
                <c:pt idx="3">
                  <c:v>1226</c:v>
                </c:pt>
                <c:pt idx="4">
                  <c:v>1164</c:v>
                </c:pt>
                <c:pt idx="5">
                  <c:v>1114</c:v>
                </c:pt>
              </c:numCache>
            </c:numRef>
          </c:val>
          <c:extLst>
            <c:ext xmlns:c16="http://schemas.microsoft.com/office/drawing/2014/chart" uri="{C3380CC4-5D6E-409C-BE32-E72D297353CC}">
              <c16:uniqueId val="{00000000-A3F8-4677-AB3A-D03E25B702CC}"/>
            </c:ext>
          </c:extLst>
        </c:ser>
        <c:ser>
          <c:idx val="1"/>
          <c:order val="1"/>
          <c:tx>
            <c:strRef>
              <c:f>Sheet1!$A$3</c:f>
              <c:strCache>
                <c:ptCount val="1"/>
                <c:pt idx="0">
                  <c:v>female</c:v>
                </c:pt>
              </c:strCache>
            </c:strRef>
          </c:tx>
          <c:spPr>
            <a:solidFill>
              <a:schemeClr val="accent2"/>
            </a:solidFill>
            <a:ln>
              <a:noFill/>
            </a:ln>
            <a:effectLst/>
          </c:spPr>
          <c:invertIfNegative val="0"/>
          <c:cat>
            <c:numRef>
              <c:f>Sheet1!$B$1:$G$1</c:f>
              <c:numCache>
                <c:formatCode>General</c:formatCode>
                <c:ptCount val="6"/>
                <c:pt idx="0">
                  <c:v>2019</c:v>
                </c:pt>
                <c:pt idx="1">
                  <c:v>2020</c:v>
                </c:pt>
                <c:pt idx="2">
                  <c:v>2021</c:v>
                </c:pt>
                <c:pt idx="3">
                  <c:v>2022</c:v>
                </c:pt>
                <c:pt idx="4">
                  <c:v>2023</c:v>
                </c:pt>
                <c:pt idx="5">
                  <c:v>2024</c:v>
                </c:pt>
              </c:numCache>
            </c:numRef>
          </c:cat>
          <c:val>
            <c:numRef>
              <c:f>Sheet1!$B$3:$G$3</c:f>
              <c:numCache>
                <c:formatCode>General</c:formatCode>
                <c:ptCount val="6"/>
                <c:pt idx="0">
                  <c:v>751</c:v>
                </c:pt>
                <c:pt idx="1">
                  <c:v>541</c:v>
                </c:pt>
                <c:pt idx="2">
                  <c:v>512</c:v>
                </c:pt>
                <c:pt idx="3">
                  <c:v>380</c:v>
                </c:pt>
                <c:pt idx="4">
                  <c:v>452</c:v>
                </c:pt>
                <c:pt idx="5">
                  <c:v>431</c:v>
                </c:pt>
              </c:numCache>
            </c:numRef>
          </c:val>
          <c:extLst>
            <c:ext xmlns:c16="http://schemas.microsoft.com/office/drawing/2014/chart" uri="{C3380CC4-5D6E-409C-BE32-E72D297353CC}">
              <c16:uniqueId val="{00000001-A3F8-4677-AB3A-D03E25B702CC}"/>
            </c:ext>
          </c:extLst>
        </c:ser>
        <c:ser>
          <c:idx val="2"/>
          <c:order val="2"/>
          <c:tx>
            <c:strRef>
              <c:f>Sheet1!$A$4</c:f>
              <c:strCache>
                <c:ptCount val="1"/>
                <c:pt idx="0">
                  <c:v>65 or older</c:v>
                </c:pt>
              </c:strCache>
            </c:strRef>
          </c:tx>
          <c:spPr>
            <a:solidFill>
              <a:schemeClr val="accent3"/>
            </a:solidFill>
            <a:ln>
              <a:noFill/>
            </a:ln>
            <a:effectLst/>
          </c:spPr>
          <c:invertIfNegative val="0"/>
          <c:cat>
            <c:numRef>
              <c:f>Sheet1!$B$1:$G$1</c:f>
              <c:numCache>
                <c:formatCode>General</c:formatCode>
                <c:ptCount val="6"/>
                <c:pt idx="0">
                  <c:v>2019</c:v>
                </c:pt>
                <c:pt idx="1">
                  <c:v>2020</c:v>
                </c:pt>
                <c:pt idx="2">
                  <c:v>2021</c:v>
                </c:pt>
                <c:pt idx="3">
                  <c:v>2022</c:v>
                </c:pt>
                <c:pt idx="4">
                  <c:v>2023</c:v>
                </c:pt>
                <c:pt idx="5">
                  <c:v>2024</c:v>
                </c:pt>
              </c:numCache>
            </c:numRef>
          </c:cat>
          <c:val>
            <c:numRef>
              <c:f>Sheet1!$B$4:$G$4</c:f>
              <c:numCache>
                <c:formatCode>General</c:formatCode>
                <c:ptCount val="6"/>
                <c:pt idx="0">
                  <c:v>1140</c:v>
                </c:pt>
                <c:pt idx="1">
                  <c:v>949</c:v>
                </c:pt>
                <c:pt idx="2">
                  <c:v>905</c:v>
                </c:pt>
                <c:pt idx="3">
                  <c:v>860</c:v>
                </c:pt>
                <c:pt idx="4">
                  <c:v>823</c:v>
                </c:pt>
                <c:pt idx="5">
                  <c:v>799</c:v>
                </c:pt>
              </c:numCache>
            </c:numRef>
          </c:val>
          <c:extLst>
            <c:ext xmlns:c16="http://schemas.microsoft.com/office/drawing/2014/chart" uri="{C3380CC4-5D6E-409C-BE32-E72D297353CC}">
              <c16:uniqueId val="{00000002-A3F8-4677-AB3A-D03E25B702CC}"/>
            </c:ext>
          </c:extLst>
        </c:ser>
        <c:ser>
          <c:idx val="3"/>
          <c:order val="3"/>
          <c:tx>
            <c:strRef>
              <c:f>Sheet1!$A$5</c:f>
              <c:strCache>
                <c:ptCount val="1"/>
                <c:pt idx="0">
                  <c:v>ave age</c:v>
                </c:pt>
              </c:strCache>
            </c:strRef>
          </c:tx>
          <c:spPr>
            <a:solidFill>
              <a:schemeClr val="accent4"/>
            </a:solidFill>
            <a:ln>
              <a:noFill/>
            </a:ln>
            <a:effectLst/>
          </c:spPr>
          <c:invertIfNegative val="0"/>
          <c:cat>
            <c:numRef>
              <c:f>Sheet1!$B$1:$G$1</c:f>
              <c:numCache>
                <c:formatCode>General</c:formatCode>
                <c:ptCount val="6"/>
                <c:pt idx="0">
                  <c:v>2019</c:v>
                </c:pt>
                <c:pt idx="1">
                  <c:v>2020</c:v>
                </c:pt>
                <c:pt idx="2">
                  <c:v>2021</c:v>
                </c:pt>
                <c:pt idx="3">
                  <c:v>2022</c:v>
                </c:pt>
                <c:pt idx="4">
                  <c:v>2023</c:v>
                </c:pt>
                <c:pt idx="5">
                  <c:v>2024</c:v>
                </c:pt>
              </c:numCache>
            </c:numRef>
          </c:cat>
          <c:val>
            <c:numRef>
              <c:f>Sheet1!$B$5:$G$5</c:f>
              <c:numCache>
                <c:formatCode>General</c:formatCode>
                <c:ptCount val="6"/>
                <c:pt idx="0">
                  <c:v>671</c:v>
                </c:pt>
                <c:pt idx="1">
                  <c:v>678</c:v>
                </c:pt>
                <c:pt idx="2">
                  <c:v>679</c:v>
                </c:pt>
                <c:pt idx="3">
                  <c:v>684</c:v>
                </c:pt>
                <c:pt idx="4">
                  <c:v>687</c:v>
                </c:pt>
                <c:pt idx="5">
                  <c:v>692</c:v>
                </c:pt>
              </c:numCache>
            </c:numRef>
          </c:val>
          <c:extLst>
            <c:ext xmlns:c16="http://schemas.microsoft.com/office/drawing/2014/chart" uri="{C3380CC4-5D6E-409C-BE32-E72D297353CC}">
              <c16:uniqueId val="{00000003-A3F8-4677-AB3A-D03E25B702CC}"/>
            </c:ext>
          </c:extLst>
        </c:ser>
        <c:dLbls>
          <c:showLegendKey val="0"/>
          <c:showVal val="0"/>
          <c:showCatName val="0"/>
          <c:showSerName val="0"/>
          <c:showPercent val="0"/>
          <c:showBubbleSize val="0"/>
        </c:dLbls>
        <c:gapWidth val="219"/>
        <c:overlap val="-27"/>
        <c:axId val="590693000"/>
        <c:axId val="590693360"/>
      </c:barChart>
      <c:catAx>
        <c:axId val="590693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0693360"/>
        <c:crosses val="autoZero"/>
        <c:auto val="1"/>
        <c:lblAlgn val="ctr"/>
        <c:lblOffset val="100"/>
        <c:noMultiLvlLbl val="0"/>
      </c:catAx>
      <c:valAx>
        <c:axId val="590693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0693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0358213035870505"/>
          <c:y val="0.8760414841376547"/>
          <c:w val="9.5486111111111105E-2"/>
          <c:h val="0.11834197032955913"/>
        </c:manualLayout>
      </c:layout>
      <c:barChart>
        <c:barDir val="col"/>
        <c:grouping val="clustered"/>
        <c:varyColors val="0"/>
        <c:dLbls>
          <c:showLegendKey val="0"/>
          <c:showVal val="0"/>
          <c:showCatName val="0"/>
          <c:showSerName val="0"/>
          <c:showPercent val="0"/>
          <c:showBubbleSize val="0"/>
        </c:dLbls>
        <c:gapWidth val="219"/>
        <c:overlap val="-27"/>
        <c:axId val="590693000"/>
        <c:axId val="590693360"/>
      </c:barChart>
      <c:catAx>
        <c:axId val="590693000"/>
        <c:scaling>
          <c:orientation val="minMax"/>
        </c:scaling>
        <c:delete val="1"/>
        <c:axPos val="b"/>
        <c:numFmt formatCode="General" sourceLinked="1"/>
        <c:majorTickMark val="none"/>
        <c:minorTickMark val="none"/>
        <c:tickLblPos val="nextTo"/>
        <c:crossAx val="590693360"/>
        <c:crosses val="autoZero"/>
        <c:auto val="1"/>
        <c:lblAlgn val="ctr"/>
        <c:lblOffset val="100"/>
        <c:noMultiLvlLbl val="0"/>
      </c:catAx>
      <c:valAx>
        <c:axId val="590693360"/>
        <c:scaling>
          <c:orientation val="minMax"/>
        </c:scaling>
        <c:delete val="1"/>
        <c:axPos val="l"/>
        <c:numFmt formatCode="General" sourceLinked="1"/>
        <c:majorTickMark val="none"/>
        <c:minorTickMark val="none"/>
        <c:tickLblPos val="nextTo"/>
        <c:crossAx val="590693000"/>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lang="ja-JP" sz="1400" b="1" i="0" u="none" strike="noStrike" kern="1200" cap="all" baseline="0">
                <a:solidFill>
                  <a:schemeClr val="dk1"/>
                </a:solidFill>
                <a:latin typeface="+mn-lt"/>
                <a:ea typeface="+mn-ea"/>
                <a:cs typeface="+mn-cs"/>
              </a:defRPr>
            </a:pPr>
            <a:r>
              <a:rPr lang="en-US" altLang="ja-JP" sz="1400" dirty="0">
                <a:solidFill>
                  <a:schemeClr val="dk1"/>
                </a:solidFill>
                <a:latin typeface="+mn-lt"/>
                <a:ea typeface="+mn-ea"/>
                <a:cs typeface="+mn-cs"/>
              </a:rPr>
              <a:t>Number of SSWs [</a:t>
            </a:r>
            <a:r>
              <a:rPr lang="en-US" altLang="ja-JP" sz="1400" dirty="0" err="1">
                <a:solidFill>
                  <a:schemeClr val="dk1"/>
                </a:solidFill>
                <a:latin typeface="+mn-lt"/>
                <a:ea typeface="+mn-ea"/>
                <a:cs typeface="+mn-cs"/>
              </a:rPr>
              <a:t>Ttl</a:t>
            </a:r>
            <a:r>
              <a:rPr lang="en-US" altLang="ja-JP" sz="1400" dirty="0">
                <a:solidFill>
                  <a:schemeClr val="dk1"/>
                </a:solidFill>
                <a:latin typeface="+mn-lt"/>
                <a:ea typeface="+mn-ea"/>
                <a:cs typeface="+mn-cs"/>
              </a:rPr>
              <a:t> 130,915]</a:t>
            </a:r>
            <a:endParaRPr lang="en-US" altLang="ja-JP" sz="1400" dirty="0"/>
          </a:p>
        </c:rich>
      </c:tx>
      <c:layout>
        <c:manualLayout>
          <c:xMode val="edge"/>
          <c:yMode val="edge"/>
          <c:x val="0.10976296811216514"/>
          <c:y val="1.2771417768159548E-2"/>
        </c:manualLayout>
      </c:layout>
      <c:overlay val="0"/>
      <c:spPr>
        <a:solidFill>
          <a:schemeClr val="lt1"/>
        </a:solidFill>
        <a:ln w="10795" cap="flat" cmpd="sng" algn="ctr">
          <a:solidFill>
            <a:schemeClr val="accent5"/>
          </a:solidFill>
          <a:prstDash val="solid"/>
        </a:ln>
        <a:effectLst/>
      </c:spPr>
      <c:txPr>
        <a:bodyPr rot="0" spcFirstLastPara="1" vertOverflow="ellipsis" vert="horz" wrap="square" anchor="ctr" anchorCtr="1"/>
        <a:lstStyle/>
        <a:p>
          <a:pPr>
            <a:defRPr lang="ja-JP" sz="1400" b="1" i="0" u="none" strike="noStrike" kern="1200" cap="all" baseline="0">
              <a:solidFill>
                <a:schemeClr val="dk1"/>
              </a:solidFill>
              <a:latin typeface="+mn-lt"/>
              <a:ea typeface="+mn-ea"/>
              <a:cs typeface="+mn-cs"/>
            </a:defRPr>
          </a:pPr>
          <a:endParaRPr lang="en-US" altLang="ja-JP"/>
        </a:p>
      </c:txPr>
    </c:title>
    <c:autoTitleDeleted val="0"/>
    <c:plotArea>
      <c:layout/>
      <c:pieChart>
        <c:varyColors val="1"/>
        <c:ser>
          <c:idx val="0"/>
          <c:order val="0"/>
          <c:tx>
            <c:strRef>
              <c:f>Sheet1!$B$1</c:f>
              <c:strCache>
                <c:ptCount val="1"/>
                <c:pt idx="0">
                  <c:v>Number of SSWs [Total 130,915]</c:v>
                </c:pt>
              </c:strCache>
            </c:strRef>
          </c:tx>
          <c:dPt>
            <c:idx val="0"/>
            <c:bubble3D val="0"/>
            <c:spPr>
              <a:solidFill>
                <a:schemeClr val="accent6">
                  <a:tint val="4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692-3046-AB58-88A41CA50799}"/>
              </c:ext>
            </c:extLst>
          </c:dPt>
          <c:dPt>
            <c:idx val="1"/>
            <c:bubble3D val="0"/>
            <c:spPr>
              <a:solidFill>
                <a:schemeClr val="accent6">
                  <a:tint val="62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692-3046-AB58-88A41CA50799}"/>
              </c:ext>
            </c:extLst>
          </c:dPt>
          <c:dPt>
            <c:idx val="2"/>
            <c:bubble3D val="0"/>
            <c:spPr>
              <a:solidFill>
                <a:schemeClr val="accent6">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692-3046-AB58-88A41CA50799}"/>
              </c:ext>
            </c:extLst>
          </c:dPt>
          <c:dPt>
            <c:idx val="3"/>
            <c:bubble3D val="0"/>
            <c:spPr>
              <a:solidFill>
                <a:schemeClr val="accent6">
                  <a:tint val="93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692-3046-AB58-88A41CA50799}"/>
              </c:ext>
            </c:extLst>
          </c:dPt>
          <c:dPt>
            <c:idx val="4"/>
            <c:bubble3D val="0"/>
            <c:spPr>
              <a:solidFill>
                <a:schemeClr val="accent6">
                  <a:shade val="92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692-3046-AB58-88A41CA50799}"/>
              </c:ext>
            </c:extLst>
          </c:dPt>
          <c:dPt>
            <c:idx val="5"/>
            <c:bubble3D val="0"/>
            <c:spPr>
              <a:solidFill>
                <a:schemeClr val="accent6">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692-3046-AB58-88A41CA50799}"/>
              </c:ext>
            </c:extLst>
          </c:dPt>
          <c:dPt>
            <c:idx val="6"/>
            <c:bubble3D val="0"/>
            <c:spPr>
              <a:solidFill>
                <a:schemeClr val="accent6">
                  <a:shade val="6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692-3046-AB58-88A41CA50799}"/>
              </c:ext>
            </c:extLst>
          </c:dPt>
          <c:dPt>
            <c:idx val="7"/>
            <c:bubble3D val="0"/>
            <c:spPr>
              <a:solidFill>
                <a:schemeClr val="accent6">
                  <a:shade val="4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2692-3046-AB58-88A41CA50799}"/>
              </c:ext>
            </c:extLst>
          </c:dPt>
          <c:dLbls>
            <c:dLbl>
              <c:idx val="0"/>
              <c:layout>
                <c:manualLayout>
                  <c:x val="-9.2346308838050881E-2"/>
                  <c:y val="9.7914202889223201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692-3046-AB58-88A41CA50799}"/>
                </c:ext>
              </c:extLst>
            </c:dLbl>
            <c:dLbl>
              <c:idx val="1"/>
              <c:layout>
                <c:manualLayout>
                  <c:x val="-4.6173154419025392E-2"/>
                  <c:y val="-2.9799974792372279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7109182422498174"/>
                      <c:h val="0.29335946613462482"/>
                    </c:manualLayout>
                  </c15:layout>
                </c:ext>
                <c:ext xmlns:c16="http://schemas.microsoft.com/office/drawing/2014/chart" uri="{C3380CC4-5D6E-409C-BE32-E72D297353CC}">
                  <c16:uniqueId val="{00000003-2692-3046-AB58-88A41CA50799}"/>
                </c:ext>
              </c:extLst>
            </c:dLbl>
            <c:dLbl>
              <c:idx val="2"/>
              <c:layout>
                <c:manualLayout>
                  <c:x val="2.5856966474654193E-2"/>
                  <c:y val="-2.9799974792372279E-2"/>
                </c:manualLayout>
              </c:layout>
              <c:spPr>
                <a:solidFill>
                  <a:schemeClr val="accent6">
                    <a:lumMod val="60000"/>
                    <a:lumOff val="40000"/>
                  </a:schemeClr>
                </a:solidFill>
                <a:ln>
                  <a:noFill/>
                </a:ln>
                <a:effectLst/>
              </c:spPr>
              <c:txPr>
                <a:bodyPr rot="0" spcFirstLastPara="1" vertOverflow="ellipsis" vert="horz" wrap="square" lIns="38100" tIns="19050" rIns="38100" bIns="19050" anchor="ctr" anchorCtr="1">
                  <a:spAutoFit/>
                </a:bodyPr>
                <a:lstStyle/>
                <a:p>
                  <a:pPr>
                    <a:defRPr lang="ja-JP" sz="10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692-3046-AB58-88A41CA50799}"/>
                </c:ext>
              </c:extLst>
            </c:dLbl>
            <c:dLbl>
              <c:idx val="3"/>
              <c:layout>
                <c:manualLayout>
                  <c:x val="4.0632375888742328E-2"/>
                  <c:y val="2.4540564168160912E-3"/>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692-3046-AB58-88A41CA50799}"/>
                </c:ext>
              </c:extLst>
            </c:dLbl>
            <c:dLbl>
              <c:idx val="4"/>
              <c:layout>
                <c:manualLayout>
                  <c:x val="4.4326228242264364E-2"/>
                  <c:y val="8.5142785121064043E-3"/>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2692-3046-AB58-88A41CA50799}"/>
                </c:ext>
              </c:extLst>
            </c:dLbl>
            <c:dLbl>
              <c:idx val="5"/>
              <c:layout>
                <c:manualLayout>
                  <c:x val="-4.4486779935110354E-2"/>
                  <c:y val="4.2571392560531831E-3"/>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2692-3046-AB58-88A41CA50799}"/>
                </c:ext>
              </c:extLst>
            </c:dLbl>
            <c:dLbl>
              <c:idx val="6"/>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outEnd"/>
              <c:showLegendKey val="0"/>
              <c:showVal val="0"/>
              <c:showCatName val="1"/>
              <c:showSerName val="0"/>
              <c:showPercent val="1"/>
              <c:showBubbleSize val="0"/>
              <c:extLst>
                <c:ext xmlns:c16="http://schemas.microsoft.com/office/drawing/2014/chart" uri="{C3380CC4-5D6E-409C-BE32-E72D297353CC}">
                  <c16:uniqueId val="{0000000D-2692-3046-AB58-88A41CA50799}"/>
                </c:ext>
              </c:extLst>
            </c:dLbl>
            <c:dLbl>
              <c:idx val="7"/>
              <c:layout>
                <c:manualLayout>
                  <c:x val="0"/>
                  <c:y val="2.9799974792372279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2692-3046-AB58-88A41CA50799}"/>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Food and beverages manufacturing</c:v>
                </c:pt>
                <c:pt idx="1">
                  <c:v>Primary materials and Manufacturing</c:v>
                </c:pt>
                <c:pt idx="2">
                  <c:v>Agriculture</c:v>
                </c:pt>
                <c:pt idx="3">
                  <c:v>Nursing care</c:v>
                </c:pt>
                <c:pt idx="4">
                  <c:v>Construction</c:v>
                </c:pt>
                <c:pt idx="5">
                  <c:v>Food service</c:v>
                </c:pt>
                <c:pt idx="6">
                  <c:v>Shipbuilding</c:v>
                </c:pt>
                <c:pt idx="7">
                  <c:v>Others</c:v>
                </c:pt>
              </c:strCache>
            </c:strRef>
          </c:cat>
          <c:val>
            <c:numRef>
              <c:f>Sheet1!$B$2:$B$9</c:f>
              <c:numCache>
                <c:formatCode>General</c:formatCode>
                <c:ptCount val="8"/>
                <c:pt idx="0">
                  <c:v>42505</c:v>
                </c:pt>
                <c:pt idx="1">
                  <c:v>27725</c:v>
                </c:pt>
                <c:pt idx="2">
                  <c:v>16459</c:v>
                </c:pt>
                <c:pt idx="3">
                  <c:v>16081</c:v>
                </c:pt>
                <c:pt idx="4">
                  <c:v>12768</c:v>
                </c:pt>
                <c:pt idx="5">
                  <c:v>5159</c:v>
                </c:pt>
                <c:pt idx="6">
                  <c:v>4602</c:v>
                </c:pt>
                <c:pt idx="7">
                  <c:v>5616</c:v>
                </c:pt>
              </c:numCache>
            </c:numRef>
          </c:val>
          <c:extLst>
            <c:ext xmlns:c16="http://schemas.microsoft.com/office/drawing/2014/chart" uri="{C3380CC4-5D6E-409C-BE32-E72D297353CC}">
              <c16:uniqueId val="{00000010-2692-3046-AB58-88A41CA50799}"/>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lang="ja-JP" sz="2128" b="1" i="0" u="none" strike="noStrike" kern="1200" cap="all" baseline="0">
                <a:solidFill>
                  <a:schemeClr val="dk1"/>
                </a:solidFill>
                <a:latin typeface="+mn-lt"/>
                <a:ea typeface="+mn-ea"/>
                <a:cs typeface="+mn-cs"/>
              </a:defRPr>
            </a:pPr>
            <a:r>
              <a:rPr lang="en-US" altLang="ja-JP" sz="1400" dirty="0">
                <a:solidFill>
                  <a:schemeClr val="dk1"/>
                </a:solidFill>
                <a:latin typeface="+mn-lt"/>
                <a:ea typeface="+mn-ea"/>
                <a:cs typeface="+mn-cs"/>
              </a:rPr>
              <a:t>Number of TITP [</a:t>
            </a:r>
            <a:r>
              <a:rPr lang="en-US" altLang="ja-JP" sz="1400" dirty="0" err="1">
                <a:solidFill>
                  <a:schemeClr val="dk1"/>
                </a:solidFill>
                <a:latin typeface="+mn-lt"/>
                <a:ea typeface="+mn-ea"/>
                <a:cs typeface="+mn-cs"/>
              </a:rPr>
              <a:t>TtL</a:t>
            </a:r>
            <a:r>
              <a:rPr lang="en-US" altLang="ja-JP" sz="1400" dirty="0">
                <a:solidFill>
                  <a:schemeClr val="dk1"/>
                </a:solidFill>
                <a:latin typeface="+mn-lt"/>
                <a:ea typeface="+mn-ea"/>
                <a:cs typeface="+mn-cs"/>
              </a:rPr>
              <a:t> 324,940]</a:t>
            </a:r>
            <a:endParaRPr lang="en-US" altLang="ja-JP" sz="1400" dirty="0"/>
          </a:p>
        </c:rich>
      </c:tx>
      <c:layout>
        <c:manualLayout>
          <c:xMode val="edge"/>
          <c:yMode val="edge"/>
          <c:x val="0.19186451989008105"/>
          <c:y val="7.4343034893420507E-2"/>
        </c:manualLayout>
      </c:layout>
      <c:overlay val="0"/>
      <c:spPr>
        <a:solidFill>
          <a:schemeClr val="lt1"/>
        </a:solidFill>
        <a:ln w="10795" cap="flat" cmpd="sng" algn="ctr">
          <a:solidFill>
            <a:schemeClr val="accent5"/>
          </a:solidFill>
          <a:prstDash val="solid"/>
        </a:ln>
        <a:effectLst/>
      </c:spPr>
      <c:txPr>
        <a:bodyPr rot="0" spcFirstLastPara="1" vertOverflow="ellipsis" vert="horz" wrap="square" anchor="ctr" anchorCtr="1"/>
        <a:lstStyle/>
        <a:p>
          <a:pPr>
            <a:defRPr lang="ja-JP" sz="2128" b="1" i="0" u="none" strike="noStrike" kern="1200" cap="all" baseline="0">
              <a:solidFill>
                <a:schemeClr val="dk1"/>
              </a:solidFill>
              <a:latin typeface="+mn-lt"/>
              <a:ea typeface="+mn-ea"/>
              <a:cs typeface="+mn-cs"/>
            </a:defRPr>
          </a:pPr>
          <a:endParaRPr lang="en-US" altLang="ja-JP"/>
        </a:p>
      </c:txPr>
    </c:title>
    <c:autoTitleDeleted val="0"/>
    <c:plotArea>
      <c:layout/>
      <c:pieChart>
        <c:varyColors val="1"/>
        <c:ser>
          <c:idx val="0"/>
          <c:order val="0"/>
          <c:tx>
            <c:strRef>
              <c:f>Sheet1!$B$1</c:f>
              <c:strCache>
                <c:ptCount val="1"/>
                <c:pt idx="0">
                  <c:v>Number of TITP [Total 324,940]</c:v>
                </c:pt>
              </c:strCache>
            </c:strRef>
          </c:tx>
          <c:dPt>
            <c:idx val="0"/>
            <c:bubble3D val="0"/>
            <c:spPr>
              <a:solidFill>
                <a:schemeClr val="accent5">
                  <a:shade val="4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DA4-0D40-8B11-8B1C6CB8E05E}"/>
              </c:ext>
            </c:extLst>
          </c:dPt>
          <c:dPt>
            <c:idx val="1"/>
            <c:bubble3D val="0"/>
            <c:spPr>
              <a:solidFill>
                <a:schemeClr val="accent5">
                  <a:shade val="6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DA4-0D40-8B11-8B1C6CB8E05E}"/>
              </c:ext>
            </c:extLst>
          </c:dPt>
          <c:dPt>
            <c:idx val="2"/>
            <c:bubble3D val="0"/>
            <c:spPr>
              <a:solidFill>
                <a:schemeClr val="accent5">
                  <a:shade val="82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DA4-0D40-8B11-8B1C6CB8E05E}"/>
              </c:ext>
            </c:extLst>
          </c:dPt>
          <c:dPt>
            <c:idx val="3"/>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CDA4-0D40-8B11-8B1C6CB8E05E}"/>
              </c:ext>
            </c:extLst>
          </c:dPt>
          <c:dPt>
            <c:idx val="4"/>
            <c:bubble3D val="0"/>
            <c:spPr>
              <a:solidFill>
                <a:schemeClr val="accent5">
                  <a:tint val="83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CDA4-0D40-8B11-8B1C6CB8E05E}"/>
              </c:ext>
            </c:extLst>
          </c:dPt>
          <c:dPt>
            <c:idx val="5"/>
            <c:bubble3D val="0"/>
            <c:spPr>
              <a:solidFill>
                <a:schemeClr val="accent5">
                  <a:tint val="6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CDA4-0D40-8B11-8B1C6CB8E05E}"/>
              </c:ext>
            </c:extLst>
          </c:dPt>
          <c:dPt>
            <c:idx val="6"/>
            <c:bubble3D val="0"/>
            <c:spPr>
              <a:solidFill>
                <a:schemeClr val="accent5">
                  <a:tint val="4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CDA4-0D40-8B11-8B1C6CB8E05E}"/>
              </c:ext>
            </c:extLst>
          </c:dPt>
          <c:dLbls>
            <c:dLbl>
              <c:idx val="0"/>
              <c:layout>
                <c:manualLayout>
                  <c:x val="-5.338148998503963E-2"/>
                  <c:y val="7.4343197498483712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337926871340515"/>
                      <c:h val="0.14850037480467065"/>
                    </c:manualLayout>
                  </c15:layout>
                </c:ext>
                <c:ext xmlns:c16="http://schemas.microsoft.com/office/drawing/2014/chart" uri="{C3380CC4-5D6E-409C-BE32-E72D297353CC}">
                  <c16:uniqueId val="{00000001-CDA4-0D40-8B11-8B1C6CB8E05E}"/>
                </c:ext>
              </c:extLst>
            </c:dLbl>
            <c:dLbl>
              <c:idx val="1"/>
              <c:layout>
                <c:manualLayout>
                  <c:x val="-2.0531404480631468E-2"/>
                  <c:y val="-4.1301686051900433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7503869442253887"/>
                      <c:h val="0.19387011432761994"/>
                    </c:manualLayout>
                  </c15:layout>
                </c:ext>
                <c:ext xmlns:c16="http://schemas.microsoft.com/office/drawing/2014/chart" uri="{C3380CC4-5D6E-409C-BE32-E72D297353CC}">
                  <c16:uniqueId val="{00000003-CDA4-0D40-8B11-8B1C6CB8E05E}"/>
                </c:ext>
              </c:extLst>
            </c:dLbl>
            <c:dLbl>
              <c:idx val="2"/>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outEnd"/>
              <c:showLegendKey val="0"/>
              <c:showVal val="0"/>
              <c:showCatName val="1"/>
              <c:showSerName val="0"/>
              <c:showPercent val="1"/>
              <c:showBubbleSize val="0"/>
              <c:extLst>
                <c:ext xmlns:c15="http://schemas.microsoft.com/office/drawing/2012/chart" uri="{CE6537A1-D6FC-4f65-9D91-7224C49458BB}">
                  <c15:layout>
                    <c:manualLayout>
                      <c:w val="0.25194070271722629"/>
                      <c:h val="0.14850037480467065"/>
                    </c:manualLayout>
                  </c15:layout>
                </c:ext>
                <c:ext xmlns:c16="http://schemas.microsoft.com/office/drawing/2014/chart" uri="{C3380CC4-5D6E-409C-BE32-E72D297353CC}">
                  <c16:uniqueId val="{00000005-CDA4-0D40-8B11-8B1C6CB8E05E}"/>
                </c:ext>
              </c:extLst>
            </c:dLbl>
            <c:dLbl>
              <c:idx val="3"/>
              <c:layout>
                <c:manualLayout>
                  <c:x val="3.1786969534091672E-2"/>
                  <c:y val="-2.4780849026076971E-2"/>
                </c:manualLayout>
              </c:layout>
              <c:spPr>
                <a:solidFill>
                  <a:schemeClr val="accent5">
                    <a:lumMod val="60000"/>
                    <a:lumOff val="40000"/>
                  </a:schemeClr>
                </a:solidFill>
                <a:ln>
                  <a:noFill/>
                </a:ln>
                <a:effectLst/>
              </c:spPr>
              <c:txPr>
                <a:bodyPr rot="0" spcFirstLastPara="1" vertOverflow="ellipsis" vert="horz" wrap="square" lIns="38100" tIns="19050" rIns="38100" bIns="19050" anchor="ctr" anchorCtr="1">
                  <a:noAutofit/>
                </a:bodyPr>
                <a:lstStyle/>
                <a:p>
                  <a:pPr>
                    <a:defRPr lang="ja-JP" sz="10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2330236204804685"/>
                      <c:h val="0.14709611747890605"/>
                    </c:manualLayout>
                  </c15:layout>
                </c:ext>
                <c:ext xmlns:c16="http://schemas.microsoft.com/office/drawing/2014/chart" uri="{C3380CC4-5D6E-409C-BE32-E72D297353CC}">
                  <c16:uniqueId val="{00000007-CDA4-0D40-8B11-8B1C6CB8E05E}"/>
                </c:ext>
              </c:extLst>
            </c:dLbl>
            <c:dLbl>
              <c:idx val="4"/>
              <c:layout>
                <c:manualLayout>
                  <c:x val="4.3706868016521634E-2"/>
                  <c:y val="-7.5718883050818841E-17"/>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CDA4-0D40-8B11-8B1C6CB8E05E}"/>
                </c:ext>
              </c:extLst>
            </c:dLbl>
            <c:dLbl>
              <c:idx val="5"/>
              <c:layout>
                <c:manualLayout>
                  <c:x val="8.2125617922525797E-3"/>
                  <c:y val="-2.0650843025950143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CDA4-0D40-8B11-8B1C6CB8E05E}"/>
                </c:ext>
              </c:extLst>
            </c:dLbl>
            <c:dLbl>
              <c:idx val="6"/>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outEnd"/>
              <c:showLegendKey val="0"/>
              <c:showVal val="0"/>
              <c:showCatName val="1"/>
              <c:showSerName val="0"/>
              <c:showPercent val="1"/>
              <c:showBubbleSize val="0"/>
              <c:extLst>
                <c:ext xmlns:c16="http://schemas.microsoft.com/office/drawing/2014/chart" uri="{C3380CC4-5D6E-409C-BE32-E72D297353CC}">
                  <c16:uniqueId val="{0000000D-CDA4-0D40-8B11-8B1C6CB8E05E}"/>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spc="0" baseline="0">
                    <a:solidFill>
                      <a:schemeClr val="tx1"/>
                    </a:solidFill>
                    <a:latin typeface="+mn-lt"/>
                    <a:ea typeface="+mn-ea"/>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Construction</c:v>
                </c:pt>
                <c:pt idx="1">
                  <c:v>Food Manufacturing</c:v>
                </c:pt>
                <c:pt idx="2">
                  <c:v>Machinery and metals</c:v>
                </c:pt>
                <c:pt idx="3">
                  <c:v>Agriculture</c:v>
                </c:pt>
                <c:pt idx="4">
                  <c:v>Textile</c:v>
                </c:pt>
                <c:pt idx="5">
                  <c:v>Fishery</c:v>
                </c:pt>
                <c:pt idx="6">
                  <c:v>Others</c:v>
                </c:pt>
              </c:strCache>
            </c:strRef>
          </c:cat>
          <c:val>
            <c:numRef>
              <c:f>Sheet1!$B$2:$B$8</c:f>
              <c:numCache>
                <c:formatCode>0_);[Red]\(0\)</c:formatCode>
                <c:ptCount val="7"/>
                <c:pt idx="0">
                  <c:v>57433.583999999995</c:v>
                </c:pt>
                <c:pt idx="1">
                  <c:v>53843.985000000001</c:v>
                </c:pt>
                <c:pt idx="2">
                  <c:v>41142.326999999997</c:v>
                </c:pt>
                <c:pt idx="3">
                  <c:v>26507.808000000001</c:v>
                </c:pt>
                <c:pt idx="4">
                  <c:v>15739.011</c:v>
                </c:pt>
                <c:pt idx="5">
                  <c:v>3037.3529999999996</c:v>
                </c:pt>
                <c:pt idx="6">
                  <c:v>73724.841</c:v>
                </c:pt>
              </c:numCache>
            </c:numRef>
          </c:val>
          <c:extLst>
            <c:ext xmlns:c16="http://schemas.microsoft.com/office/drawing/2014/chart" uri="{C3380CC4-5D6E-409C-BE32-E72D297353CC}">
              <c16:uniqueId val="{0000000E-CDA4-0D40-8B11-8B1C6CB8E05E}"/>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49DD-49BC-AC7A-501AAFCAFD95}"/>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49DD-49BC-AC7A-501AAFCAFD95}"/>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49DD-49BC-AC7A-501AAFCAFD95}"/>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49DD-49BC-AC7A-501AAFCAFD95}"/>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49DD-49BC-AC7A-501AAFCAFD95}"/>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49DD-49BC-AC7A-501AAFCAFD95}"/>
              </c:ext>
            </c:extLst>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49DD-49BC-AC7A-501AAFCAFD95}"/>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Sheet1!$A$1:$A$7</c:f>
              <c:strCache>
                <c:ptCount val="7"/>
                <c:pt idx="0">
                  <c:v>food and beverage processing</c:v>
                </c:pt>
                <c:pt idx="1">
                  <c:v>manufacturing</c:v>
                </c:pt>
                <c:pt idx="2">
                  <c:v>caregiving</c:v>
                </c:pt>
                <c:pt idx="3">
                  <c:v>construction</c:v>
                </c:pt>
                <c:pt idx="4">
                  <c:v>agriculture</c:v>
                </c:pt>
                <c:pt idx="5">
                  <c:v>restaurant</c:v>
                </c:pt>
                <c:pt idx="6">
                  <c:v>other</c:v>
                </c:pt>
              </c:strCache>
            </c:strRef>
          </c:cat>
          <c:val>
            <c:numRef>
              <c:f>Sheet1!$B$1:$B$7</c:f>
              <c:numCache>
                <c:formatCode>General</c:formatCode>
                <c:ptCount val="7"/>
                <c:pt idx="0">
                  <c:v>74380</c:v>
                </c:pt>
                <c:pt idx="1">
                  <c:v>45183</c:v>
                </c:pt>
                <c:pt idx="2">
                  <c:v>44367</c:v>
                </c:pt>
                <c:pt idx="3">
                  <c:v>38368</c:v>
                </c:pt>
                <c:pt idx="4">
                  <c:v>29157</c:v>
                </c:pt>
                <c:pt idx="5">
                  <c:v>27759</c:v>
                </c:pt>
                <c:pt idx="6">
                  <c:v>24423</c:v>
                </c:pt>
              </c:numCache>
            </c:numRef>
          </c:val>
          <c:extLst>
            <c:ext xmlns:c16="http://schemas.microsoft.com/office/drawing/2014/chart" uri="{C3380CC4-5D6E-409C-BE32-E72D297353CC}">
              <c16:uniqueId val="{0000000E-49DD-49BC-AC7A-501AAFCAFD95}"/>
            </c:ext>
          </c:extLst>
        </c:ser>
        <c:dLbls>
          <c:dLblPos val="inEnd"/>
          <c:showLegendKey val="0"/>
          <c:showVal val="0"/>
          <c:showCatName val="0"/>
          <c:showSerName val="0"/>
          <c:showPercent val="1"/>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ayout>
        <c:manualLayout>
          <c:xMode val="edge"/>
          <c:yMode val="edge"/>
          <c:x val="6.0513215403669357E-2"/>
          <c:y val="0.79088027813737138"/>
          <c:w val="0.86348869641271608"/>
          <c:h val="0.19655684979882918"/>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490679161140637E-2"/>
          <c:y val="8.9652390957837197E-2"/>
          <c:w val="0.96532346603499275"/>
          <c:h val="0.74222010966754481"/>
        </c:manualLayout>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FFD1-4F8F-9914-D1CE0E4FF2A4}"/>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FFD1-4F8F-9914-D1CE0E4FF2A4}"/>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FFD1-4F8F-9914-D1CE0E4FF2A4}"/>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FFD1-4F8F-9914-D1CE0E4FF2A4}"/>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FFD1-4F8F-9914-D1CE0E4FF2A4}"/>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FFD1-4F8F-9914-D1CE0E4FF2A4}"/>
              </c:ext>
            </c:extLst>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FFD1-4F8F-9914-D1CE0E4FF2A4}"/>
              </c:ext>
            </c:extLst>
          </c:dPt>
          <c:dPt>
            <c:idx val="7"/>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F-FFD1-4F8F-9914-D1CE0E4FF2A4}"/>
              </c:ext>
            </c:extLst>
          </c:dPt>
          <c:dPt>
            <c:idx val="8"/>
            <c:bubble3D val="0"/>
            <c:spPr>
              <a:solidFill>
                <a:schemeClr val="accent3">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11-FFD1-4F8F-9914-D1CE0E4FF2A4}"/>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Sheet1!$A$25:$A$33</c:f>
              <c:strCache>
                <c:ptCount val="9"/>
                <c:pt idx="0">
                  <c:v>Vietnam</c:v>
                </c:pt>
                <c:pt idx="1">
                  <c:v>Indonesia</c:v>
                </c:pt>
                <c:pt idx="2">
                  <c:v>Philippines</c:v>
                </c:pt>
                <c:pt idx="3">
                  <c:v>Myanmar</c:v>
                </c:pt>
                <c:pt idx="4">
                  <c:v>China</c:v>
                </c:pt>
                <c:pt idx="5">
                  <c:v>Nepal</c:v>
                </c:pt>
                <c:pt idx="6">
                  <c:v>Cambodia</c:v>
                </c:pt>
                <c:pt idx="7">
                  <c:v>Thailand</c:v>
                </c:pt>
                <c:pt idx="8">
                  <c:v>Other</c:v>
                </c:pt>
              </c:strCache>
            </c:strRef>
          </c:cat>
          <c:val>
            <c:numRef>
              <c:f>Sheet1!$B$25:$B$33</c:f>
              <c:numCache>
                <c:formatCode>General</c:formatCode>
                <c:ptCount val="9"/>
                <c:pt idx="0">
                  <c:v>132920</c:v>
                </c:pt>
                <c:pt idx="1">
                  <c:v>53496</c:v>
                </c:pt>
                <c:pt idx="2">
                  <c:v>28180</c:v>
                </c:pt>
                <c:pt idx="3">
                  <c:v>27337</c:v>
                </c:pt>
                <c:pt idx="4">
                  <c:v>17645</c:v>
                </c:pt>
                <c:pt idx="5">
                  <c:v>7003</c:v>
                </c:pt>
                <c:pt idx="6">
                  <c:v>5999</c:v>
                </c:pt>
                <c:pt idx="7">
                  <c:v>5563</c:v>
                </c:pt>
                <c:pt idx="8">
                  <c:v>5491</c:v>
                </c:pt>
              </c:numCache>
            </c:numRef>
          </c:val>
          <c:extLst>
            <c:ext xmlns:c16="http://schemas.microsoft.com/office/drawing/2014/chart" uri="{C3380CC4-5D6E-409C-BE32-E72D297353CC}">
              <c16:uniqueId val="{00000012-FFD1-4F8F-9914-D1CE0E4FF2A4}"/>
            </c:ext>
          </c:extLst>
        </c:ser>
        <c:dLbls>
          <c:dLblPos val="inEnd"/>
          <c:showLegendKey val="0"/>
          <c:showVal val="0"/>
          <c:showCatName val="0"/>
          <c:showSerName val="0"/>
          <c:showPercent val="1"/>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7"/>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egendEntry>
        <c:idx val="8"/>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Entry>
      <c:layout>
        <c:manualLayout>
          <c:xMode val="edge"/>
          <c:yMode val="edge"/>
          <c:x val="9.1473072566790797E-2"/>
          <c:y val="0.78592501066422826"/>
          <c:w val="0.88325438650707999"/>
          <c:h val="0.21407498933577188"/>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71D725-61B7-AD4E-ACC7-413848AA7C17}" type="doc">
      <dgm:prSet loTypeId="urn:microsoft.com/office/officeart/2008/layout/VerticalCurvedList" loCatId="" qsTypeId="urn:microsoft.com/office/officeart/2005/8/quickstyle/simple1" qsCatId="simple" csTypeId="urn:microsoft.com/office/officeart/2005/8/colors/colorful5" csCatId="colorful" phldr="1"/>
      <dgm:spPr/>
      <dgm:t>
        <a:bodyPr/>
        <a:lstStyle/>
        <a:p>
          <a:endParaRPr kumimoji="1" lang="ja-JP" altLang="en-US"/>
        </a:p>
      </dgm:t>
    </dgm:pt>
    <dgm:pt modelId="{F8559C41-B694-194C-ADBA-5AC0A3B12139}">
      <dgm:prSet phldrT="[テキスト]" custT="1"/>
      <dgm:spPr/>
      <dgm:t>
        <a:bodyPr anchor="ctr"/>
        <a:lstStyle/>
        <a:p>
          <a:pPr>
            <a:lnSpc>
              <a:spcPts val="1680"/>
            </a:lnSpc>
            <a:spcAft>
              <a:spcPts val="0"/>
            </a:spcAft>
          </a:pPr>
          <a:r>
            <a:rPr kumimoji="1" lang="en-US" altLang="ja-JP" sz="1800" dirty="0"/>
            <a:t>-Technical </a:t>
          </a:r>
          <a:r>
            <a:rPr kumimoji="1" lang="en-US" altLang="ja-JP" sz="1800" b="1" dirty="0"/>
            <a:t>Interns and Training </a:t>
          </a:r>
          <a:r>
            <a:rPr kumimoji="1" lang="en-US" altLang="ja-JP" sz="1800" dirty="0"/>
            <a:t>Program 1, 2, 3 </a:t>
          </a:r>
        </a:p>
        <a:p>
          <a:pPr>
            <a:lnSpc>
              <a:spcPts val="1680"/>
            </a:lnSpc>
            <a:spcAft>
              <a:spcPts val="0"/>
            </a:spcAft>
          </a:pPr>
          <a:r>
            <a:rPr kumimoji="1" lang="en-US" altLang="ja-JP" sz="1800" dirty="0"/>
            <a:t>-1 + 2 + 2 years</a:t>
          </a:r>
        </a:p>
        <a:p>
          <a:pPr>
            <a:lnSpc>
              <a:spcPts val="1680"/>
            </a:lnSpc>
            <a:spcAft>
              <a:spcPts val="0"/>
            </a:spcAft>
          </a:pPr>
          <a:r>
            <a:rPr kumimoji="1" lang="en-US" altLang="ja-JP" sz="1800" dirty="0"/>
            <a:t>-Entry: experience?</a:t>
          </a:r>
        </a:p>
        <a:p>
          <a:pPr>
            <a:lnSpc>
              <a:spcPts val="1680"/>
            </a:lnSpc>
            <a:spcAft>
              <a:spcPts val="0"/>
            </a:spcAft>
          </a:pPr>
          <a:r>
            <a:rPr kumimoji="1" lang="en-US" altLang="ja-JP" sz="1800" dirty="0"/>
            <a:t>-Minimum wage</a:t>
          </a:r>
        </a:p>
        <a:p>
          <a:pPr>
            <a:lnSpc>
              <a:spcPts val="1680"/>
            </a:lnSpc>
            <a:spcAft>
              <a:spcPts val="0"/>
            </a:spcAft>
          </a:pPr>
          <a:r>
            <a:rPr kumimoji="1" lang="en-US" altLang="ja-JP" sz="1800" dirty="0"/>
            <a:t>-Direct Employment / No job change / No mobility</a:t>
          </a:r>
        </a:p>
      </dgm:t>
    </dgm:pt>
    <dgm:pt modelId="{47DFB38E-7A39-5743-852E-81F8036BD65D}" type="parTrans" cxnId="{54FE38A5-2A16-1B45-8401-D50198AD0288}">
      <dgm:prSet/>
      <dgm:spPr/>
      <dgm:t>
        <a:bodyPr/>
        <a:lstStyle/>
        <a:p>
          <a:endParaRPr kumimoji="1" lang="ja-JP" altLang="en-US"/>
        </a:p>
      </dgm:t>
    </dgm:pt>
    <dgm:pt modelId="{5068041B-18AA-744F-8DEE-B40338594BBE}" type="sibTrans" cxnId="{54FE38A5-2A16-1B45-8401-D50198AD0288}">
      <dgm:prSet/>
      <dgm:spPr/>
      <dgm:t>
        <a:bodyPr/>
        <a:lstStyle/>
        <a:p>
          <a:endParaRPr kumimoji="1" lang="ja-JP" altLang="en-US"/>
        </a:p>
      </dgm:t>
    </dgm:pt>
    <dgm:pt modelId="{CDFB6A20-FA9E-DD40-A5B1-E9C7A8E3DECB}">
      <dgm:prSet phldrT="[テキスト]" custT="1"/>
      <dgm:spPr/>
      <dgm:t>
        <a:bodyPr anchor="ctr"/>
        <a:lstStyle/>
        <a:p>
          <a:pPr>
            <a:lnSpc>
              <a:spcPts val="1660"/>
            </a:lnSpc>
            <a:spcAft>
              <a:spcPts val="0"/>
            </a:spcAft>
          </a:pPr>
          <a:r>
            <a:rPr kumimoji="1" lang="en-US" altLang="ja-JP" sz="1800" dirty="0"/>
            <a:t>-Foreigners for Agricultural </a:t>
          </a:r>
          <a:r>
            <a:rPr kumimoji="1" lang="en-US" altLang="ja-JP" sz="1800" b="1" dirty="0"/>
            <a:t>Support </a:t>
          </a:r>
          <a:r>
            <a:rPr kumimoji="1" lang="en-US" altLang="ja-JP" sz="1800" dirty="0"/>
            <a:t>(only for </a:t>
          </a:r>
          <a:r>
            <a:rPr kumimoji="1" lang="en-US" altLang="ja-JP" sz="1800" i="1" dirty="0" err="1"/>
            <a:t>tokku</a:t>
          </a:r>
          <a:r>
            <a:rPr kumimoji="1" lang="en-US" altLang="ja-JP" sz="1800" i="0" dirty="0"/>
            <a:t>), 2014</a:t>
          </a:r>
          <a:endParaRPr kumimoji="1" lang="en-US" altLang="ja-JP" sz="1800" dirty="0"/>
        </a:p>
        <a:p>
          <a:pPr>
            <a:lnSpc>
              <a:spcPts val="1660"/>
            </a:lnSpc>
            <a:spcAft>
              <a:spcPts val="0"/>
            </a:spcAft>
          </a:pPr>
          <a:r>
            <a:rPr kumimoji="1" lang="en-US" altLang="ja-JP" sz="1800" dirty="0"/>
            <a:t>-3 years</a:t>
          </a:r>
        </a:p>
        <a:p>
          <a:pPr>
            <a:lnSpc>
              <a:spcPts val="1660"/>
            </a:lnSpc>
            <a:spcAft>
              <a:spcPts val="0"/>
            </a:spcAft>
          </a:pPr>
          <a:r>
            <a:rPr kumimoji="1" lang="en-US" altLang="ja-JP" sz="1800" dirty="0"/>
            <a:t>-Entry: TITP2</a:t>
          </a:r>
        </a:p>
        <a:p>
          <a:pPr>
            <a:lnSpc>
              <a:spcPts val="1660"/>
            </a:lnSpc>
            <a:spcAft>
              <a:spcPts val="0"/>
            </a:spcAft>
          </a:pPr>
          <a:r>
            <a:rPr kumimoji="1" lang="en-US" altLang="ja-JP" sz="1800" dirty="0"/>
            <a:t>-Minimum wage or higher</a:t>
          </a:r>
        </a:p>
        <a:p>
          <a:pPr>
            <a:lnSpc>
              <a:spcPts val="1660"/>
            </a:lnSpc>
            <a:spcAft>
              <a:spcPts val="0"/>
            </a:spcAft>
          </a:pPr>
          <a:r>
            <a:rPr kumimoji="1" lang="en-US" altLang="ja-JP" sz="1800" dirty="0"/>
            <a:t>-Dispatch / No job change / No mobility</a:t>
          </a:r>
          <a:endParaRPr kumimoji="1" lang="ja-JP" altLang="en-US" sz="1800" dirty="0"/>
        </a:p>
      </dgm:t>
    </dgm:pt>
    <dgm:pt modelId="{B5F5781C-9895-D74C-A0E8-F8B7F9A5E89B}" type="parTrans" cxnId="{5A66A35E-E194-1A44-A5BE-A1C392B25632}">
      <dgm:prSet/>
      <dgm:spPr/>
      <dgm:t>
        <a:bodyPr/>
        <a:lstStyle/>
        <a:p>
          <a:endParaRPr kumimoji="1" lang="ja-JP" altLang="en-US"/>
        </a:p>
      </dgm:t>
    </dgm:pt>
    <dgm:pt modelId="{99CCB368-937C-F947-AA04-826FEC1C3AEC}" type="sibTrans" cxnId="{5A66A35E-E194-1A44-A5BE-A1C392B25632}">
      <dgm:prSet/>
      <dgm:spPr/>
      <dgm:t>
        <a:bodyPr/>
        <a:lstStyle/>
        <a:p>
          <a:endParaRPr kumimoji="1" lang="ja-JP" altLang="en-US"/>
        </a:p>
      </dgm:t>
    </dgm:pt>
    <dgm:pt modelId="{095B68B8-685E-1C4D-895A-27E941423D81}">
      <dgm:prSet phldrT="[テキスト]" custT="1"/>
      <dgm:spPr/>
      <dgm:t>
        <a:bodyPr anchor="ctr"/>
        <a:lstStyle/>
        <a:p>
          <a:pPr>
            <a:lnSpc>
              <a:spcPts val="1660"/>
            </a:lnSpc>
            <a:spcAft>
              <a:spcPts val="0"/>
            </a:spcAft>
          </a:pPr>
          <a:r>
            <a:rPr kumimoji="1" lang="en-US" altLang="ja-JP" sz="1800" dirty="0"/>
            <a:t>-</a:t>
          </a:r>
          <a:r>
            <a:rPr kumimoji="1" lang="en-US" altLang="ja-JP" sz="1800" b="0" dirty="0"/>
            <a:t>Specified </a:t>
          </a:r>
          <a:r>
            <a:rPr kumimoji="1" lang="en-US" altLang="ja-JP" sz="1800" b="1" dirty="0"/>
            <a:t>Skilled Workers </a:t>
          </a:r>
          <a:r>
            <a:rPr kumimoji="1" lang="en-US" altLang="ja-JP" sz="1800" dirty="0"/>
            <a:t>1 + 2 since 2023)</a:t>
          </a:r>
        </a:p>
        <a:p>
          <a:pPr>
            <a:lnSpc>
              <a:spcPts val="1660"/>
            </a:lnSpc>
            <a:spcAft>
              <a:spcPts val="0"/>
            </a:spcAft>
          </a:pPr>
          <a:r>
            <a:rPr kumimoji="1" lang="en-US" altLang="ja-JP" sz="1800" dirty="0"/>
            <a:t>-5 years (+ permanent +family reunion for SSW2)</a:t>
          </a:r>
        </a:p>
        <a:p>
          <a:pPr>
            <a:lnSpc>
              <a:spcPts val="1660"/>
            </a:lnSpc>
            <a:spcAft>
              <a:spcPts val="0"/>
            </a:spcAft>
          </a:pPr>
          <a:r>
            <a:rPr kumimoji="1" lang="en-US" altLang="ja-JP" sz="1800" dirty="0"/>
            <a:t>-Entry: TITP2 or test (N4 + technical paper test)</a:t>
          </a:r>
        </a:p>
        <a:p>
          <a:pPr>
            <a:lnSpc>
              <a:spcPts val="1660"/>
            </a:lnSpc>
            <a:spcAft>
              <a:spcPts val="0"/>
            </a:spcAft>
          </a:pPr>
          <a:r>
            <a:rPr kumimoji="1" lang="en-US" altLang="ja-JP" sz="1800" dirty="0"/>
            <a:t>-Higher than Minimum wage</a:t>
          </a:r>
        </a:p>
        <a:p>
          <a:pPr>
            <a:lnSpc>
              <a:spcPts val="1660"/>
            </a:lnSpc>
            <a:spcAft>
              <a:spcPts val="0"/>
            </a:spcAft>
          </a:pPr>
          <a:r>
            <a:rPr kumimoji="1" lang="en-US" altLang="ja-JP" sz="1800" dirty="0"/>
            <a:t>-Direct Employment or Dispatch / Job change / Mobility</a:t>
          </a:r>
          <a:endParaRPr kumimoji="1" lang="ja-JP" altLang="en-US" sz="1800" dirty="0"/>
        </a:p>
      </dgm:t>
    </dgm:pt>
    <dgm:pt modelId="{94B4EE8D-30C4-624D-811F-DDDFCFAE2E21}" type="parTrans" cxnId="{DA4CD053-3570-7447-AC6E-13A899513106}">
      <dgm:prSet/>
      <dgm:spPr/>
      <dgm:t>
        <a:bodyPr/>
        <a:lstStyle/>
        <a:p>
          <a:endParaRPr kumimoji="1" lang="ja-JP" altLang="en-US"/>
        </a:p>
      </dgm:t>
    </dgm:pt>
    <dgm:pt modelId="{57F96789-6E44-4B41-B8F8-C2879241BEA2}" type="sibTrans" cxnId="{DA4CD053-3570-7447-AC6E-13A899513106}">
      <dgm:prSet/>
      <dgm:spPr/>
      <dgm:t>
        <a:bodyPr/>
        <a:lstStyle/>
        <a:p>
          <a:endParaRPr kumimoji="1" lang="ja-JP" altLang="en-US"/>
        </a:p>
      </dgm:t>
    </dgm:pt>
    <dgm:pt modelId="{B93C551C-6F23-664A-8B39-3D812404E503}" type="pres">
      <dgm:prSet presAssocID="{9F71D725-61B7-AD4E-ACC7-413848AA7C17}" presName="Name0" presStyleCnt="0">
        <dgm:presLayoutVars>
          <dgm:chMax val="7"/>
          <dgm:chPref val="7"/>
          <dgm:dir/>
        </dgm:presLayoutVars>
      </dgm:prSet>
      <dgm:spPr/>
    </dgm:pt>
    <dgm:pt modelId="{29A89E14-3AC7-3840-AD4F-B17B34E3AB3C}" type="pres">
      <dgm:prSet presAssocID="{9F71D725-61B7-AD4E-ACC7-413848AA7C17}" presName="Name1" presStyleCnt="0"/>
      <dgm:spPr/>
    </dgm:pt>
    <dgm:pt modelId="{10EBA1DF-205A-DF49-8B28-7DDFFF829923}" type="pres">
      <dgm:prSet presAssocID="{9F71D725-61B7-AD4E-ACC7-413848AA7C17}" presName="cycle" presStyleCnt="0"/>
      <dgm:spPr/>
    </dgm:pt>
    <dgm:pt modelId="{017E7CE9-DA18-B044-96ED-F6FF95ECB63E}" type="pres">
      <dgm:prSet presAssocID="{9F71D725-61B7-AD4E-ACC7-413848AA7C17}" presName="srcNode" presStyleLbl="node1" presStyleIdx="0" presStyleCnt="3"/>
      <dgm:spPr/>
    </dgm:pt>
    <dgm:pt modelId="{3FE839B3-9205-994E-8862-17AB5B13A797}" type="pres">
      <dgm:prSet presAssocID="{9F71D725-61B7-AD4E-ACC7-413848AA7C17}" presName="conn" presStyleLbl="parChTrans1D2" presStyleIdx="0" presStyleCnt="1"/>
      <dgm:spPr/>
    </dgm:pt>
    <dgm:pt modelId="{55DEC9A3-3CE7-0F47-B049-EA8BCD11E569}" type="pres">
      <dgm:prSet presAssocID="{9F71D725-61B7-AD4E-ACC7-413848AA7C17}" presName="extraNode" presStyleLbl="node1" presStyleIdx="0" presStyleCnt="3"/>
      <dgm:spPr/>
    </dgm:pt>
    <dgm:pt modelId="{FA59E990-E044-2D47-B1EF-3A790715F3CE}" type="pres">
      <dgm:prSet presAssocID="{9F71D725-61B7-AD4E-ACC7-413848AA7C17}" presName="dstNode" presStyleLbl="node1" presStyleIdx="0" presStyleCnt="3"/>
      <dgm:spPr/>
    </dgm:pt>
    <dgm:pt modelId="{AC53C39E-F20B-8941-A56A-B37BB07B8AA8}" type="pres">
      <dgm:prSet presAssocID="{F8559C41-B694-194C-ADBA-5AC0A3B12139}" presName="text_1" presStyleLbl="node1" presStyleIdx="0" presStyleCnt="3" custScaleY="131197" custLinFactNeighborX="1188" custLinFactNeighborY="-8294">
        <dgm:presLayoutVars>
          <dgm:bulletEnabled val="1"/>
        </dgm:presLayoutVars>
      </dgm:prSet>
      <dgm:spPr/>
    </dgm:pt>
    <dgm:pt modelId="{F1999EAF-375F-4042-8FB8-F59CAADFCCFA}" type="pres">
      <dgm:prSet presAssocID="{F8559C41-B694-194C-ADBA-5AC0A3B12139}" presName="accent_1" presStyleCnt="0"/>
      <dgm:spPr/>
    </dgm:pt>
    <dgm:pt modelId="{7E16761B-B077-F046-9CE7-282D7C74CC2E}" type="pres">
      <dgm:prSet presAssocID="{F8559C41-B694-194C-ADBA-5AC0A3B12139}" presName="accentRepeatNode" presStyleLbl="solidFgAcc1" presStyleIdx="0" presStyleCnt="3" custLinFactNeighborX="3292" custLinFactNeighborY="-8392"/>
      <dgm:spPr/>
    </dgm:pt>
    <dgm:pt modelId="{02C4DF47-03CB-EF42-9E91-9A4A04AF7296}" type="pres">
      <dgm:prSet presAssocID="{CDFB6A20-FA9E-DD40-A5B1-E9C7A8E3DECB}" presName="text_2" presStyleLbl="node1" presStyleIdx="1" presStyleCnt="3" custScaleY="125384">
        <dgm:presLayoutVars>
          <dgm:bulletEnabled val="1"/>
        </dgm:presLayoutVars>
      </dgm:prSet>
      <dgm:spPr/>
    </dgm:pt>
    <dgm:pt modelId="{15299772-4341-5B42-BBD4-FF293A1BAF68}" type="pres">
      <dgm:prSet presAssocID="{CDFB6A20-FA9E-DD40-A5B1-E9C7A8E3DECB}" presName="accent_2" presStyleCnt="0"/>
      <dgm:spPr/>
    </dgm:pt>
    <dgm:pt modelId="{F53247E6-8820-A146-9DAD-D9B09E070390}" type="pres">
      <dgm:prSet presAssocID="{CDFB6A20-FA9E-DD40-A5B1-E9C7A8E3DECB}" presName="accentRepeatNode" presStyleLbl="solidFgAcc1" presStyleIdx="1" presStyleCnt="3"/>
      <dgm:spPr/>
    </dgm:pt>
    <dgm:pt modelId="{B8B6319C-B40E-C34B-A1C4-41B63D358833}" type="pres">
      <dgm:prSet presAssocID="{095B68B8-685E-1C4D-895A-27E941423D81}" presName="text_3" presStyleLbl="node1" presStyleIdx="2" presStyleCnt="3" custScaleY="129068">
        <dgm:presLayoutVars>
          <dgm:bulletEnabled val="1"/>
        </dgm:presLayoutVars>
      </dgm:prSet>
      <dgm:spPr/>
    </dgm:pt>
    <dgm:pt modelId="{4655AD10-AD15-4344-BF13-DBE46219E50A}" type="pres">
      <dgm:prSet presAssocID="{095B68B8-685E-1C4D-895A-27E941423D81}" presName="accent_3" presStyleCnt="0"/>
      <dgm:spPr/>
    </dgm:pt>
    <dgm:pt modelId="{BB0F773A-9E4F-0F42-9338-33D1047FE0F6}" type="pres">
      <dgm:prSet presAssocID="{095B68B8-685E-1C4D-895A-27E941423D81}" presName="accentRepeatNode" presStyleLbl="solidFgAcc1" presStyleIdx="2" presStyleCnt="3"/>
      <dgm:spPr/>
    </dgm:pt>
  </dgm:ptLst>
  <dgm:cxnLst>
    <dgm:cxn modelId="{8ADB5E15-ECE5-8D4F-BA43-C77091DC85AA}" type="presOf" srcId="{9F71D725-61B7-AD4E-ACC7-413848AA7C17}" destId="{B93C551C-6F23-664A-8B39-3D812404E503}" srcOrd="0" destOrd="0" presId="urn:microsoft.com/office/officeart/2008/layout/VerticalCurvedList"/>
    <dgm:cxn modelId="{EB2BAC17-CE5E-6D47-9DFF-2C398E9C2751}" type="presOf" srcId="{095B68B8-685E-1C4D-895A-27E941423D81}" destId="{B8B6319C-B40E-C34B-A1C4-41B63D358833}" srcOrd="0" destOrd="0" presId="urn:microsoft.com/office/officeart/2008/layout/VerticalCurvedList"/>
    <dgm:cxn modelId="{3571F730-46FA-EF46-80D8-098BEE4A03A2}" type="presOf" srcId="{CDFB6A20-FA9E-DD40-A5B1-E9C7A8E3DECB}" destId="{02C4DF47-03CB-EF42-9E91-9A4A04AF7296}" srcOrd="0" destOrd="0" presId="urn:microsoft.com/office/officeart/2008/layout/VerticalCurvedList"/>
    <dgm:cxn modelId="{5A66A35E-E194-1A44-A5BE-A1C392B25632}" srcId="{9F71D725-61B7-AD4E-ACC7-413848AA7C17}" destId="{CDFB6A20-FA9E-DD40-A5B1-E9C7A8E3DECB}" srcOrd="1" destOrd="0" parTransId="{B5F5781C-9895-D74C-A0E8-F8B7F9A5E89B}" sibTransId="{99CCB368-937C-F947-AA04-826FEC1C3AEC}"/>
    <dgm:cxn modelId="{90F2C14A-4E33-5B46-8B86-DE96A63C3B92}" type="presOf" srcId="{5068041B-18AA-744F-8DEE-B40338594BBE}" destId="{3FE839B3-9205-994E-8862-17AB5B13A797}" srcOrd="0" destOrd="0" presId="urn:microsoft.com/office/officeart/2008/layout/VerticalCurvedList"/>
    <dgm:cxn modelId="{DA4CD053-3570-7447-AC6E-13A899513106}" srcId="{9F71D725-61B7-AD4E-ACC7-413848AA7C17}" destId="{095B68B8-685E-1C4D-895A-27E941423D81}" srcOrd="2" destOrd="0" parTransId="{94B4EE8D-30C4-624D-811F-DDDFCFAE2E21}" sibTransId="{57F96789-6E44-4B41-B8F8-C2879241BEA2}"/>
    <dgm:cxn modelId="{54FE38A5-2A16-1B45-8401-D50198AD0288}" srcId="{9F71D725-61B7-AD4E-ACC7-413848AA7C17}" destId="{F8559C41-B694-194C-ADBA-5AC0A3B12139}" srcOrd="0" destOrd="0" parTransId="{47DFB38E-7A39-5743-852E-81F8036BD65D}" sibTransId="{5068041B-18AA-744F-8DEE-B40338594BBE}"/>
    <dgm:cxn modelId="{8CB335DA-0D3A-7940-88E7-6F9AAE2119AE}" type="presOf" srcId="{F8559C41-B694-194C-ADBA-5AC0A3B12139}" destId="{AC53C39E-F20B-8941-A56A-B37BB07B8AA8}" srcOrd="0" destOrd="0" presId="urn:microsoft.com/office/officeart/2008/layout/VerticalCurvedList"/>
    <dgm:cxn modelId="{68AA05C0-2EAC-B841-99F5-56CDB877E62F}" type="presParOf" srcId="{B93C551C-6F23-664A-8B39-3D812404E503}" destId="{29A89E14-3AC7-3840-AD4F-B17B34E3AB3C}" srcOrd="0" destOrd="0" presId="urn:microsoft.com/office/officeart/2008/layout/VerticalCurvedList"/>
    <dgm:cxn modelId="{1205DFD9-8E87-B244-BDD3-6ED62C06AA68}" type="presParOf" srcId="{29A89E14-3AC7-3840-AD4F-B17B34E3AB3C}" destId="{10EBA1DF-205A-DF49-8B28-7DDFFF829923}" srcOrd="0" destOrd="0" presId="urn:microsoft.com/office/officeart/2008/layout/VerticalCurvedList"/>
    <dgm:cxn modelId="{B16475B2-7645-ED48-8F40-34A39598F399}" type="presParOf" srcId="{10EBA1DF-205A-DF49-8B28-7DDFFF829923}" destId="{017E7CE9-DA18-B044-96ED-F6FF95ECB63E}" srcOrd="0" destOrd="0" presId="urn:microsoft.com/office/officeart/2008/layout/VerticalCurvedList"/>
    <dgm:cxn modelId="{BCAEAF5B-D1E4-CF4F-9E51-94D831CD63B4}" type="presParOf" srcId="{10EBA1DF-205A-DF49-8B28-7DDFFF829923}" destId="{3FE839B3-9205-994E-8862-17AB5B13A797}" srcOrd="1" destOrd="0" presId="urn:microsoft.com/office/officeart/2008/layout/VerticalCurvedList"/>
    <dgm:cxn modelId="{F57B3522-378E-374C-BA63-9A0CB8AC5923}" type="presParOf" srcId="{10EBA1DF-205A-DF49-8B28-7DDFFF829923}" destId="{55DEC9A3-3CE7-0F47-B049-EA8BCD11E569}" srcOrd="2" destOrd="0" presId="urn:microsoft.com/office/officeart/2008/layout/VerticalCurvedList"/>
    <dgm:cxn modelId="{32212859-ADAC-F840-8249-C944505E3AA7}" type="presParOf" srcId="{10EBA1DF-205A-DF49-8B28-7DDFFF829923}" destId="{FA59E990-E044-2D47-B1EF-3A790715F3CE}" srcOrd="3" destOrd="0" presId="urn:microsoft.com/office/officeart/2008/layout/VerticalCurvedList"/>
    <dgm:cxn modelId="{D0E32A6A-897F-D54B-8118-7142AA2D26BE}" type="presParOf" srcId="{29A89E14-3AC7-3840-AD4F-B17B34E3AB3C}" destId="{AC53C39E-F20B-8941-A56A-B37BB07B8AA8}" srcOrd="1" destOrd="0" presId="urn:microsoft.com/office/officeart/2008/layout/VerticalCurvedList"/>
    <dgm:cxn modelId="{7267AFA0-D371-E349-BA4D-28CAD11D90E8}" type="presParOf" srcId="{29A89E14-3AC7-3840-AD4F-B17B34E3AB3C}" destId="{F1999EAF-375F-4042-8FB8-F59CAADFCCFA}" srcOrd="2" destOrd="0" presId="urn:microsoft.com/office/officeart/2008/layout/VerticalCurvedList"/>
    <dgm:cxn modelId="{8C96E78A-543D-CE48-85DC-471AC6CEA643}" type="presParOf" srcId="{F1999EAF-375F-4042-8FB8-F59CAADFCCFA}" destId="{7E16761B-B077-F046-9CE7-282D7C74CC2E}" srcOrd="0" destOrd="0" presId="urn:microsoft.com/office/officeart/2008/layout/VerticalCurvedList"/>
    <dgm:cxn modelId="{75F2E46D-B397-EC45-9A33-F0D29000ED67}" type="presParOf" srcId="{29A89E14-3AC7-3840-AD4F-B17B34E3AB3C}" destId="{02C4DF47-03CB-EF42-9E91-9A4A04AF7296}" srcOrd="3" destOrd="0" presId="urn:microsoft.com/office/officeart/2008/layout/VerticalCurvedList"/>
    <dgm:cxn modelId="{E56690CB-5DBE-B847-A8B8-929F4B0E043E}" type="presParOf" srcId="{29A89E14-3AC7-3840-AD4F-B17B34E3AB3C}" destId="{15299772-4341-5B42-BBD4-FF293A1BAF68}" srcOrd="4" destOrd="0" presId="urn:microsoft.com/office/officeart/2008/layout/VerticalCurvedList"/>
    <dgm:cxn modelId="{02C486FE-DE9A-3949-86B4-1DCF6C5740AA}" type="presParOf" srcId="{15299772-4341-5B42-BBD4-FF293A1BAF68}" destId="{F53247E6-8820-A146-9DAD-D9B09E070390}" srcOrd="0" destOrd="0" presId="urn:microsoft.com/office/officeart/2008/layout/VerticalCurvedList"/>
    <dgm:cxn modelId="{AE54A1AF-58B5-4647-8B1B-9A8FC0B09278}" type="presParOf" srcId="{29A89E14-3AC7-3840-AD4F-B17B34E3AB3C}" destId="{B8B6319C-B40E-C34B-A1C4-41B63D358833}" srcOrd="5" destOrd="0" presId="urn:microsoft.com/office/officeart/2008/layout/VerticalCurvedList"/>
    <dgm:cxn modelId="{C271EC85-399D-254C-8929-5A1EBC180B25}" type="presParOf" srcId="{29A89E14-3AC7-3840-AD4F-B17B34E3AB3C}" destId="{4655AD10-AD15-4344-BF13-DBE46219E50A}" srcOrd="6" destOrd="0" presId="urn:microsoft.com/office/officeart/2008/layout/VerticalCurvedList"/>
    <dgm:cxn modelId="{AF9230A2-FFF3-A740-B6E0-EDF976146091}" type="presParOf" srcId="{4655AD10-AD15-4344-BF13-DBE46219E50A}" destId="{BB0F773A-9E4F-0F42-9338-33D1047FE0F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839B3-9205-994E-8862-17AB5B13A797}">
      <dsp:nvSpPr>
        <dsp:cNvPr id="0" name=""/>
        <dsp:cNvSpPr/>
      </dsp:nvSpPr>
      <dsp:spPr>
        <a:xfrm>
          <a:off x="-7133487" y="-1090971"/>
          <a:ext cx="8493403" cy="8493403"/>
        </a:xfrm>
        <a:prstGeom prst="blockArc">
          <a:avLst>
            <a:gd name="adj1" fmla="val 18900000"/>
            <a:gd name="adj2" fmla="val 2700000"/>
            <a:gd name="adj3" fmla="val 254"/>
          </a:avLst>
        </a:prstGeom>
        <a:noFill/>
        <a:ln w="1079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53C39E-F20B-8941-A56A-B37BB07B8AA8}">
      <dsp:nvSpPr>
        <dsp:cNvPr id="0" name=""/>
        <dsp:cNvSpPr/>
      </dsp:nvSpPr>
      <dsp:spPr>
        <a:xfrm>
          <a:off x="946864" y="329552"/>
          <a:ext cx="5962452" cy="1656089"/>
        </a:xfrm>
        <a:prstGeom prst="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44" tIns="45720" rIns="45720" bIns="45720" numCol="1" spcCol="1270" anchor="ctr" anchorCtr="0">
          <a:noAutofit/>
        </a:bodyPr>
        <a:lstStyle/>
        <a:p>
          <a:pPr marL="0" lvl="0" indent="0" algn="l" defTabSz="800100">
            <a:lnSpc>
              <a:spcPts val="1680"/>
            </a:lnSpc>
            <a:spcBef>
              <a:spcPct val="0"/>
            </a:spcBef>
            <a:spcAft>
              <a:spcPts val="0"/>
            </a:spcAft>
            <a:buNone/>
          </a:pPr>
          <a:r>
            <a:rPr kumimoji="1" lang="en-US" altLang="ja-JP" sz="1800" kern="1200" dirty="0"/>
            <a:t>-Technical </a:t>
          </a:r>
          <a:r>
            <a:rPr kumimoji="1" lang="en-US" altLang="ja-JP" sz="1800" b="1" kern="1200" dirty="0"/>
            <a:t>Interns and Training </a:t>
          </a:r>
          <a:r>
            <a:rPr kumimoji="1" lang="en-US" altLang="ja-JP" sz="1800" kern="1200" dirty="0"/>
            <a:t>Program 1, 2, 3 </a:t>
          </a:r>
        </a:p>
        <a:p>
          <a:pPr marL="0" lvl="0" indent="0" algn="l" defTabSz="800100">
            <a:lnSpc>
              <a:spcPts val="1680"/>
            </a:lnSpc>
            <a:spcBef>
              <a:spcPct val="0"/>
            </a:spcBef>
            <a:spcAft>
              <a:spcPts val="0"/>
            </a:spcAft>
            <a:buNone/>
          </a:pPr>
          <a:r>
            <a:rPr kumimoji="1" lang="en-US" altLang="ja-JP" sz="1800" kern="1200" dirty="0"/>
            <a:t>-1 + 2 + 2 years</a:t>
          </a:r>
        </a:p>
        <a:p>
          <a:pPr marL="0" lvl="0" indent="0" algn="l" defTabSz="800100">
            <a:lnSpc>
              <a:spcPts val="1680"/>
            </a:lnSpc>
            <a:spcBef>
              <a:spcPct val="0"/>
            </a:spcBef>
            <a:spcAft>
              <a:spcPts val="0"/>
            </a:spcAft>
            <a:buNone/>
          </a:pPr>
          <a:r>
            <a:rPr kumimoji="1" lang="en-US" altLang="ja-JP" sz="1800" kern="1200" dirty="0"/>
            <a:t>-Entry: experience?</a:t>
          </a:r>
        </a:p>
        <a:p>
          <a:pPr marL="0" lvl="0" indent="0" algn="l" defTabSz="800100">
            <a:lnSpc>
              <a:spcPts val="1680"/>
            </a:lnSpc>
            <a:spcBef>
              <a:spcPct val="0"/>
            </a:spcBef>
            <a:spcAft>
              <a:spcPts val="0"/>
            </a:spcAft>
            <a:buNone/>
          </a:pPr>
          <a:r>
            <a:rPr kumimoji="1" lang="en-US" altLang="ja-JP" sz="1800" kern="1200" dirty="0"/>
            <a:t>-Minimum wage</a:t>
          </a:r>
        </a:p>
        <a:p>
          <a:pPr marL="0" lvl="0" indent="0" algn="l" defTabSz="800100">
            <a:lnSpc>
              <a:spcPts val="1680"/>
            </a:lnSpc>
            <a:spcBef>
              <a:spcPct val="0"/>
            </a:spcBef>
            <a:spcAft>
              <a:spcPts val="0"/>
            </a:spcAft>
            <a:buNone/>
          </a:pPr>
          <a:r>
            <a:rPr kumimoji="1" lang="en-US" altLang="ja-JP" sz="1800" kern="1200" dirty="0"/>
            <a:t>-Direct Employment / No job change / No mobility</a:t>
          </a:r>
        </a:p>
      </dsp:txBody>
      <dsp:txXfrm>
        <a:off x="946864" y="329552"/>
        <a:ext cx="5962452" cy="1656089"/>
      </dsp:txXfrm>
    </dsp:sp>
    <dsp:sp modelId="{7E16761B-B077-F046-9CE7-282D7C74CC2E}">
      <dsp:nvSpPr>
        <dsp:cNvPr id="0" name=""/>
        <dsp:cNvSpPr/>
      </dsp:nvSpPr>
      <dsp:spPr>
        <a:xfrm>
          <a:off x="139041" y="340945"/>
          <a:ext cx="1577865" cy="1577865"/>
        </a:xfrm>
        <a:prstGeom prst="ellipse">
          <a:avLst/>
        </a:prstGeom>
        <a:solidFill>
          <a:schemeClr val="lt1">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4DF47-03CB-EF42-9E91-9A4A04AF7296}">
      <dsp:nvSpPr>
        <dsp:cNvPr id="0" name=""/>
        <dsp:cNvSpPr/>
      </dsp:nvSpPr>
      <dsp:spPr>
        <a:xfrm>
          <a:off x="1334874" y="2364374"/>
          <a:ext cx="5503608" cy="1582712"/>
        </a:xfrm>
        <a:prstGeom prst="rect">
          <a:avLst/>
        </a:prstGeom>
        <a:solidFill>
          <a:schemeClr val="accent5">
            <a:hueOff val="5589159"/>
            <a:satOff val="-4817"/>
            <a:lumOff val="637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44" tIns="45720" rIns="45720" bIns="45720" numCol="1" spcCol="1270" anchor="ctr" anchorCtr="0">
          <a:noAutofit/>
        </a:bodyPr>
        <a:lstStyle/>
        <a:p>
          <a:pPr marL="0" lvl="0" indent="0" algn="l" defTabSz="800100">
            <a:lnSpc>
              <a:spcPts val="1660"/>
            </a:lnSpc>
            <a:spcBef>
              <a:spcPct val="0"/>
            </a:spcBef>
            <a:spcAft>
              <a:spcPts val="0"/>
            </a:spcAft>
            <a:buNone/>
          </a:pPr>
          <a:r>
            <a:rPr kumimoji="1" lang="en-US" altLang="ja-JP" sz="1800" kern="1200" dirty="0"/>
            <a:t>-Foreigners for Agricultural </a:t>
          </a:r>
          <a:r>
            <a:rPr kumimoji="1" lang="en-US" altLang="ja-JP" sz="1800" b="1" kern="1200" dirty="0"/>
            <a:t>Support </a:t>
          </a:r>
          <a:r>
            <a:rPr kumimoji="1" lang="en-US" altLang="ja-JP" sz="1800" kern="1200" dirty="0"/>
            <a:t>(only for </a:t>
          </a:r>
          <a:r>
            <a:rPr kumimoji="1" lang="en-US" altLang="ja-JP" sz="1800" i="1" kern="1200" dirty="0" err="1"/>
            <a:t>tokku</a:t>
          </a:r>
          <a:r>
            <a:rPr kumimoji="1" lang="en-US" altLang="ja-JP" sz="1800" i="0" kern="1200" dirty="0"/>
            <a:t>), 2014</a:t>
          </a:r>
          <a:endParaRPr kumimoji="1" lang="en-US" altLang="ja-JP" sz="1800" kern="1200" dirty="0"/>
        </a:p>
        <a:p>
          <a:pPr marL="0" lvl="0" indent="0" algn="l" defTabSz="800100">
            <a:lnSpc>
              <a:spcPts val="1660"/>
            </a:lnSpc>
            <a:spcBef>
              <a:spcPct val="0"/>
            </a:spcBef>
            <a:spcAft>
              <a:spcPts val="0"/>
            </a:spcAft>
            <a:buNone/>
          </a:pPr>
          <a:r>
            <a:rPr kumimoji="1" lang="en-US" altLang="ja-JP" sz="1800" kern="1200" dirty="0"/>
            <a:t>-3 years</a:t>
          </a:r>
        </a:p>
        <a:p>
          <a:pPr marL="0" lvl="0" indent="0" algn="l" defTabSz="800100">
            <a:lnSpc>
              <a:spcPts val="1660"/>
            </a:lnSpc>
            <a:spcBef>
              <a:spcPct val="0"/>
            </a:spcBef>
            <a:spcAft>
              <a:spcPts val="0"/>
            </a:spcAft>
            <a:buNone/>
          </a:pPr>
          <a:r>
            <a:rPr kumimoji="1" lang="en-US" altLang="ja-JP" sz="1800" kern="1200" dirty="0"/>
            <a:t>-Entry: TITP2</a:t>
          </a:r>
        </a:p>
        <a:p>
          <a:pPr marL="0" lvl="0" indent="0" algn="l" defTabSz="800100">
            <a:lnSpc>
              <a:spcPts val="1660"/>
            </a:lnSpc>
            <a:spcBef>
              <a:spcPct val="0"/>
            </a:spcBef>
            <a:spcAft>
              <a:spcPts val="0"/>
            </a:spcAft>
            <a:buNone/>
          </a:pPr>
          <a:r>
            <a:rPr kumimoji="1" lang="en-US" altLang="ja-JP" sz="1800" kern="1200" dirty="0"/>
            <a:t>-Minimum wage or higher</a:t>
          </a:r>
        </a:p>
        <a:p>
          <a:pPr marL="0" lvl="0" indent="0" algn="l" defTabSz="800100">
            <a:lnSpc>
              <a:spcPts val="1660"/>
            </a:lnSpc>
            <a:spcBef>
              <a:spcPct val="0"/>
            </a:spcBef>
            <a:spcAft>
              <a:spcPts val="0"/>
            </a:spcAft>
            <a:buNone/>
          </a:pPr>
          <a:r>
            <a:rPr kumimoji="1" lang="en-US" altLang="ja-JP" sz="1800" kern="1200" dirty="0"/>
            <a:t>-Dispatch / No job change / No mobility</a:t>
          </a:r>
          <a:endParaRPr kumimoji="1" lang="ja-JP" altLang="en-US" sz="1800" kern="1200" dirty="0"/>
        </a:p>
      </dsp:txBody>
      <dsp:txXfrm>
        <a:off x="1334874" y="2364374"/>
        <a:ext cx="5503608" cy="1582712"/>
      </dsp:txXfrm>
    </dsp:sp>
    <dsp:sp modelId="{F53247E6-8820-A146-9DAD-D9B09E070390}">
      <dsp:nvSpPr>
        <dsp:cNvPr id="0" name=""/>
        <dsp:cNvSpPr/>
      </dsp:nvSpPr>
      <dsp:spPr>
        <a:xfrm>
          <a:off x="545941" y="2366797"/>
          <a:ext cx="1577865" cy="1577865"/>
        </a:xfrm>
        <a:prstGeom prst="ellipse">
          <a:avLst/>
        </a:prstGeom>
        <a:solidFill>
          <a:schemeClr val="lt1">
            <a:hueOff val="0"/>
            <a:satOff val="0"/>
            <a:lumOff val="0"/>
            <a:alphaOff val="0"/>
          </a:schemeClr>
        </a:solidFill>
        <a:ln w="10795" cap="flat" cmpd="sng" algn="ctr">
          <a:solidFill>
            <a:schemeClr val="accent5">
              <a:hueOff val="5589159"/>
              <a:satOff val="-4817"/>
              <a:lumOff val="6373"/>
              <a:alphaOff val="0"/>
            </a:schemeClr>
          </a:solidFill>
          <a:prstDash val="solid"/>
        </a:ln>
        <a:effectLst/>
      </dsp:spPr>
      <dsp:style>
        <a:lnRef idx="2">
          <a:scrgbClr r="0" g="0" b="0"/>
        </a:lnRef>
        <a:fillRef idx="1">
          <a:scrgbClr r="0" g="0" b="0"/>
        </a:fillRef>
        <a:effectRef idx="0">
          <a:scrgbClr r="0" g="0" b="0"/>
        </a:effectRef>
        <a:fontRef idx="minor"/>
      </dsp:style>
    </dsp:sp>
    <dsp:sp modelId="{B8B6319C-B40E-C34B-A1C4-41B63D358833}">
      <dsp:nvSpPr>
        <dsp:cNvPr id="0" name=""/>
        <dsp:cNvSpPr/>
      </dsp:nvSpPr>
      <dsp:spPr>
        <a:xfrm>
          <a:off x="876030" y="4234561"/>
          <a:ext cx="5962452" cy="1629215"/>
        </a:xfrm>
        <a:prstGeom prst="rect">
          <a:avLst/>
        </a:prstGeom>
        <a:solidFill>
          <a:schemeClr val="accent5">
            <a:hueOff val="11178319"/>
            <a:satOff val="-9634"/>
            <a:lumOff val="1274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44" tIns="45720" rIns="45720" bIns="45720" numCol="1" spcCol="1270" anchor="ctr" anchorCtr="0">
          <a:noAutofit/>
        </a:bodyPr>
        <a:lstStyle/>
        <a:p>
          <a:pPr marL="0" lvl="0" indent="0" algn="l" defTabSz="800100">
            <a:lnSpc>
              <a:spcPts val="1660"/>
            </a:lnSpc>
            <a:spcBef>
              <a:spcPct val="0"/>
            </a:spcBef>
            <a:spcAft>
              <a:spcPts val="0"/>
            </a:spcAft>
            <a:buNone/>
          </a:pPr>
          <a:r>
            <a:rPr kumimoji="1" lang="en-US" altLang="ja-JP" sz="1800" kern="1200" dirty="0"/>
            <a:t>-</a:t>
          </a:r>
          <a:r>
            <a:rPr kumimoji="1" lang="en-US" altLang="ja-JP" sz="1800" b="0" kern="1200" dirty="0"/>
            <a:t>Specified </a:t>
          </a:r>
          <a:r>
            <a:rPr kumimoji="1" lang="en-US" altLang="ja-JP" sz="1800" b="1" kern="1200" dirty="0"/>
            <a:t>Skilled Workers </a:t>
          </a:r>
          <a:r>
            <a:rPr kumimoji="1" lang="en-US" altLang="ja-JP" sz="1800" kern="1200" dirty="0"/>
            <a:t>1 + 2 since 2023)</a:t>
          </a:r>
        </a:p>
        <a:p>
          <a:pPr marL="0" lvl="0" indent="0" algn="l" defTabSz="800100">
            <a:lnSpc>
              <a:spcPts val="1660"/>
            </a:lnSpc>
            <a:spcBef>
              <a:spcPct val="0"/>
            </a:spcBef>
            <a:spcAft>
              <a:spcPts val="0"/>
            </a:spcAft>
            <a:buNone/>
          </a:pPr>
          <a:r>
            <a:rPr kumimoji="1" lang="en-US" altLang="ja-JP" sz="1800" kern="1200" dirty="0"/>
            <a:t>-5 years (+ permanent +family reunion for SSW2)</a:t>
          </a:r>
        </a:p>
        <a:p>
          <a:pPr marL="0" lvl="0" indent="0" algn="l" defTabSz="800100">
            <a:lnSpc>
              <a:spcPts val="1660"/>
            </a:lnSpc>
            <a:spcBef>
              <a:spcPct val="0"/>
            </a:spcBef>
            <a:spcAft>
              <a:spcPts val="0"/>
            </a:spcAft>
            <a:buNone/>
          </a:pPr>
          <a:r>
            <a:rPr kumimoji="1" lang="en-US" altLang="ja-JP" sz="1800" kern="1200" dirty="0"/>
            <a:t>-Entry: TITP2 or test (N4 + technical paper test)</a:t>
          </a:r>
        </a:p>
        <a:p>
          <a:pPr marL="0" lvl="0" indent="0" algn="l" defTabSz="800100">
            <a:lnSpc>
              <a:spcPts val="1660"/>
            </a:lnSpc>
            <a:spcBef>
              <a:spcPct val="0"/>
            </a:spcBef>
            <a:spcAft>
              <a:spcPts val="0"/>
            </a:spcAft>
            <a:buNone/>
          </a:pPr>
          <a:r>
            <a:rPr kumimoji="1" lang="en-US" altLang="ja-JP" sz="1800" kern="1200" dirty="0"/>
            <a:t>-Higher than Minimum wage</a:t>
          </a:r>
        </a:p>
        <a:p>
          <a:pPr marL="0" lvl="0" indent="0" algn="l" defTabSz="800100">
            <a:lnSpc>
              <a:spcPts val="1660"/>
            </a:lnSpc>
            <a:spcBef>
              <a:spcPct val="0"/>
            </a:spcBef>
            <a:spcAft>
              <a:spcPts val="0"/>
            </a:spcAft>
            <a:buNone/>
          </a:pPr>
          <a:r>
            <a:rPr kumimoji="1" lang="en-US" altLang="ja-JP" sz="1800" kern="1200" dirty="0"/>
            <a:t>-Direct Employment or Dispatch / Job change / Mobility</a:t>
          </a:r>
          <a:endParaRPr kumimoji="1" lang="ja-JP" altLang="en-US" sz="1800" kern="1200" dirty="0"/>
        </a:p>
      </dsp:txBody>
      <dsp:txXfrm>
        <a:off x="876030" y="4234561"/>
        <a:ext cx="5962452" cy="1629215"/>
      </dsp:txXfrm>
    </dsp:sp>
    <dsp:sp modelId="{BB0F773A-9E4F-0F42-9338-33D1047FE0F6}">
      <dsp:nvSpPr>
        <dsp:cNvPr id="0" name=""/>
        <dsp:cNvSpPr/>
      </dsp:nvSpPr>
      <dsp:spPr>
        <a:xfrm>
          <a:off x="87098" y="4260236"/>
          <a:ext cx="1577865" cy="1577865"/>
        </a:xfrm>
        <a:prstGeom prst="ellipse">
          <a:avLst/>
        </a:prstGeom>
        <a:solidFill>
          <a:schemeClr val="lt1">
            <a:hueOff val="0"/>
            <a:satOff val="0"/>
            <a:lumOff val="0"/>
            <a:alphaOff val="0"/>
          </a:schemeClr>
        </a:solidFill>
        <a:ln w="10795" cap="flat" cmpd="sng" algn="ctr">
          <a:solidFill>
            <a:schemeClr val="accent5">
              <a:hueOff val="11178319"/>
              <a:satOff val="-9634"/>
              <a:lumOff val="1274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A67D67-B236-F546-BA39-D1177F32773D}" type="datetimeFigureOut">
              <a:rPr kumimoji="1" lang="ja-JP" altLang="en-US" smtClean="0"/>
              <a:t>2025/3/23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50FCA-9FEB-4A40-B59D-2774F8D7B771}" type="slidenum">
              <a:rPr kumimoji="1" lang="ja-JP" altLang="en-US" smtClean="0"/>
              <a:t>‹#›</a:t>
            </a:fld>
            <a:endParaRPr kumimoji="1" lang="ja-JP" altLang="en-US"/>
          </a:p>
        </p:txBody>
      </p:sp>
    </p:spTree>
    <p:extLst>
      <p:ext uri="{BB962C8B-B14F-4D97-AF65-F5344CB8AC3E}">
        <p14:creationId xmlns:p14="http://schemas.microsoft.com/office/powerpoint/2010/main" val="8115153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C50FCA-9FEB-4A40-B59D-2774F8D7B771}" type="slidenum">
              <a:rPr kumimoji="1" lang="ja-JP" altLang="en-US" smtClean="0"/>
              <a:t>7</a:t>
            </a:fld>
            <a:endParaRPr kumimoji="1" lang="ja-JP" altLang="en-US"/>
          </a:p>
        </p:txBody>
      </p:sp>
    </p:spTree>
    <p:extLst>
      <p:ext uri="{BB962C8B-B14F-4D97-AF65-F5344CB8AC3E}">
        <p14:creationId xmlns:p14="http://schemas.microsoft.com/office/powerpoint/2010/main" val="862557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0572085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675544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9253217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050855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8309651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8" name="Date Placeholder 7"/>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3265197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 name="Date Placeholder 1"/>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969868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ja-JP" altLang="en-US"/>
              <a:t>マスター タイトルの書式設定</a:t>
            </a:r>
            <a:endParaRPr lang="en-US" dirty="0"/>
          </a:p>
        </p:txBody>
      </p:sp>
      <p:sp>
        <p:nvSpPr>
          <p:cNvPr id="2" name="Date Placeholder 1"/>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878678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1983415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ja-JP" altLang="en-US"/>
              <a:t>マスター タイトルの書式設定</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2816516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4421CC33-732A-CE49-A902-76B35BB3EEE1}" type="datetime1">
              <a:rPr lang="ja-JP" altLang="en-US" smtClean="0"/>
              <a:t>2025/3/23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kumimoji="1" lang="ja-JP" altLang="en-US"/>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0312046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50000"/>
                <a:lumOff val="50000"/>
              </a:schemeClr>
            </a:gs>
            <a:gs pos="26000">
              <a:schemeClr val="bg1">
                <a:tint val="98000"/>
                <a:shade val="90000"/>
                <a:satMod val="110000"/>
                <a:lumMod val="103000"/>
              </a:schemeClr>
            </a:gs>
            <a:gs pos="40000">
              <a:schemeClr val="bg1">
                <a:tint val="98000"/>
                <a:shade val="80000"/>
                <a:satMod val="10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421CC33-732A-CE49-A902-76B35BB3EEE1}" type="datetime1">
              <a:rPr lang="ja-JP" altLang="en-US" smtClean="0"/>
              <a:t>2025/3/23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92676750"/>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Lst>
  <p:hf hdr="0" ftr="0" dt="0"/>
  <p:txStyles>
    <p:titleStyle>
      <a:lvl1pPr algn="l" defTabSz="914400" rtl="0" eaLnBrk="1" latinLnBrk="0" hangingPunct="1">
        <a:lnSpc>
          <a:spcPct val="90000"/>
        </a:lnSpc>
        <a:spcBef>
          <a:spcPct val="0"/>
        </a:spcBef>
        <a:buNone/>
        <a:defRPr kumimoji="1"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kumimoji="1"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kumimoji="1"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kumimoji="1"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kumimoji="1"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robertsgs@waseda.jp"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diagramLayout" Target="../diagrams/layout1.xml"/><Relationship Id="rId7" Type="http://schemas.openxmlformats.org/officeDocument/2006/relationships/chart" Target="../charts/chart3.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7C096-CF15-3D37-4A22-173B998387CF}"/>
              </a:ext>
            </a:extLst>
          </p:cNvPr>
          <p:cNvSpPr>
            <a:spLocks noGrp="1"/>
          </p:cNvSpPr>
          <p:nvPr>
            <p:ph type="title"/>
          </p:nvPr>
        </p:nvSpPr>
        <p:spPr/>
        <p:txBody>
          <a:bodyPr>
            <a:normAutofit fontScale="90000"/>
          </a:bodyPr>
          <a:lstStyle/>
          <a:p>
            <a:pPr algn="ctr">
              <a:lnSpc>
                <a:spcPct val="100000"/>
              </a:lnSpc>
              <a:spcBef>
                <a:spcPts val="0"/>
              </a:spcBef>
            </a:pPr>
            <a:r>
              <a:rPr lang="en-US" sz="2400" b="1" kern="100" dirty="0">
                <a:effectLst/>
                <a:latin typeface="Aptos" panose="020B0004020202020204" pitchFamily="34" charset="0"/>
                <a:ea typeface="Yu Gothic" panose="020B0400000000000000" pitchFamily="34" charset="-128"/>
                <a:cs typeface="Times New Roman" panose="02020603050405020304" pitchFamily="18" charset="0"/>
              </a:rPr>
              <a:t>Stakeholders' views on foreign migrant workers in Japan's agriculture</a:t>
            </a:r>
            <a:br>
              <a:rPr lang="en-US" sz="2400" b="1" kern="100" dirty="0">
                <a:effectLst/>
                <a:latin typeface="Aptos" panose="020B0004020202020204" pitchFamily="34" charset="0"/>
                <a:ea typeface="Yu Gothic" panose="020B0400000000000000" pitchFamily="34" charset="-128"/>
                <a:cs typeface="Times New Roman" panose="02020603050405020304" pitchFamily="18" charset="0"/>
              </a:rPr>
            </a:br>
            <a:br>
              <a:rPr lang="en-US" sz="2200" b="1" kern="100" dirty="0">
                <a:effectLst/>
                <a:latin typeface="Aptos" panose="020B0004020202020204" pitchFamily="34" charset="0"/>
                <a:ea typeface="Yu Gothic" panose="020B0400000000000000" pitchFamily="34" charset="-128"/>
                <a:cs typeface="Times New Roman" panose="02020603050405020304" pitchFamily="18" charset="0"/>
              </a:rPr>
            </a:br>
            <a:r>
              <a:rPr kumimoji="1" lang="en-US" altLang="ja-JP" sz="2200" cap="none" dirty="0">
                <a:solidFill>
                  <a:schemeClr val="bg1"/>
                </a:solidFill>
                <a:latin typeface="+mn-lt"/>
              </a:rPr>
              <a:t>Glenda S. Roberts, Ph.D.</a:t>
            </a:r>
            <a:r>
              <a:rPr lang="en-US" altLang="ja-JP" sz="2200" dirty="0">
                <a:solidFill>
                  <a:schemeClr val="bg1"/>
                </a:solidFill>
              </a:rPr>
              <a:t> </a:t>
            </a:r>
            <a:br>
              <a:rPr lang="en-US" altLang="ja-JP" sz="2200" dirty="0">
                <a:solidFill>
                  <a:schemeClr val="bg1"/>
                </a:solidFill>
              </a:rPr>
            </a:br>
            <a:r>
              <a:rPr lang="en-US" altLang="ja-JP" sz="2200" dirty="0">
                <a:solidFill>
                  <a:schemeClr val="bg1"/>
                </a:solidFill>
              </a:rPr>
              <a:t>Adjunct Senior Fellow, East-West Center </a:t>
            </a:r>
            <a:br>
              <a:rPr lang="en-US" altLang="ja-JP" sz="2200" dirty="0">
                <a:solidFill>
                  <a:schemeClr val="bg1"/>
                </a:solidFill>
              </a:rPr>
            </a:br>
            <a:r>
              <a:rPr lang="en-US" altLang="ja-JP" sz="2200" dirty="0">
                <a:solidFill>
                  <a:schemeClr val="bg1"/>
                </a:solidFill>
                <a:hlinkClick r:id="rId2">
                  <a:extLst>
                    <a:ext uri="{A12FA001-AC4F-418D-AE19-62706E023703}">
                      <ahyp:hlinkClr xmlns:ahyp="http://schemas.microsoft.com/office/drawing/2018/hyperlinkcolor" val="tx"/>
                    </a:ext>
                  </a:extLst>
                </a:hlinkClick>
              </a:rPr>
              <a:t>robertsgs@waseda.jp</a:t>
            </a:r>
            <a:br>
              <a:rPr lang="en-US" altLang="ja-JP" sz="2200" dirty="0">
                <a:solidFill>
                  <a:schemeClr val="bg1"/>
                </a:solidFill>
              </a:rPr>
            </a:br>
            <a:br>
              <a:rPr lang="en-US" altLang="ja-JP" sz="2200" dirty="0">
                <a:solidFill>
                  <a:schemeClr val="bg1"/>
                </a:solidFill>
              </a:rPr>
            </a:br>
            <a:r>
              <a:rPr lang="en-US" altLang="ja-JP" sz="2200" cap="none" dirty="0">
                <a:solidFill>
                  <a:schemeClr val="bg1"/>
                </a:solidFill>
                <a:latin typeface="+mn-lt"/>
              </a:rPr>
              <a:t>Noriko Fujita, Ph.D</a:t>
            </a:r>
            <a:r>
              <a:rPr lang="en-US" altLang="ja-JP" sz="2200" dirty="0">
                <a:solidFill>
                  <a:schemeClr val="bg1"/>
                </a:solidFill>
              </a:rPr>
              <a:t>.</a:t>
            </a:r>
            <a:r>
              <a:rPr lang="en-US" altLang="ja-JP" sz="2200" cap="none" dirty="0">
                <a:solidFill>
                  <a:schemeClr val="bg1"/>
                </a:solidFill>
                <a:latin typeface="+mn-lt"/>
              </a:rPr>
              <a:t> </a:t>
            </a:r>
            <a:br>
              <a:rPr lang="en-US" altLang="ja-JP" sz="2200" cap="none" dirty="0">
                <a:solidFill>
                  <a:schemeClr val="bg1"/>
                </a:solidFill>
                <a:latin typeface="+mn-lt"/>
              </a:rPr>
            </a:br>
            <a:r>
              <a:rPr lang="en-US" altLang="ja-JP" sz="2200" dirty="0">
                <a:solidFill>
                  <a:schemeClr val="bg1"/>
                </a:solidFill>
              </a:rPr>
              <a:t>Tamagawa</a:t>
            </a:r>
            <a:r>
              <a:rPr lang="en-US" altLang="ja-JP" sz="2200" cap="none" dirty="0">
                <a:solidFill>
                  <a:schemeClr val="bg1"/>
                </a:solidFill>
                <a:latin typeface="+mn-lt"/>
              </a:rPr>
              <a:t> University</a:t>
            </a:r>
            <a:br>
              <a:rPr lang="en-US" altLang="ja-JP" sz="2200" cap="none" dirty="0">
                <a:solidFill>
                  <a:schemeClr val="bg1"/>
                </a:solidFill>
                <a:latin typeface="+mn-lt"/>
              </a:rPr>
            </a:br>
            <a:r>
              <a:rPr lang="en-US" altLang="ja-JP" sz="2200" cap="none" dirty="0">
                <a:solidFill>
                  <a:schemeClr val="bg1"/>
                </a:solidFill>
                <a:latin typeface="+mn-lt"/>
              </a:rPr>
              <a:t>Noriko.fujita@lit.tamagawa.ac.jp</a:t>
            </a:r>
            <a:br>
              <a:rPr lang="en-US" altLang="ja-JP" sz="1800" cap="none" dirty="0">
                <a:solidFill>
                  <a:schemeClr val="bg1"/>
                </a:solidFill>
                <a:latin typeface="+mn-lt"/>
              </a:rPr>
            </a:br>
            <a:br>
              <a:rPr kumimoji="1" lang="ja-JP" altLang="en-US" sz="2400" cap="none" dirty="0">
                <a:solidFill>
                  <a:schemeClr val="bg1"/>
                </a:solidFill>
                <a:latin typeface="+mn-lt"/>
              </a:rPr>
            </a:br>
            <a:endParaRPr lang="en-US" sz="2400" dirty="0"/>
          </a:p>
        </p:txBody>
      </p:sp>
      <p:pic>
        <p:nvPicPr>
          <p:cNvPr id="6" name="Content Placeholder 5" descr="Clothes in a row&#10;&#10;AI-generated content may be incorrect.">
            <a:extLst>
              <a:ext uri="{FF2B5EF4-FFF2-40B4-BE49-F238E27FC236}">
                <a16:creationId xmlns:a16="http://schemas.microsoft.com/office/drawing/2014/main" id="{633C058C-62F9-1CF7-4AA7-1FC38B449045}"/>
              </a:ext>
            </a:extLst>
          </p:cNvPr>
          <p:cNvPicPr>
            <a:picLocks noGrp="1" noChangeAspect="1"/>
          </p:cNvPicPr>
          <p:nvPr>
            <p:ph idx="1"/>
          </p:nvPr>
        </p:nvPicPr>
        <p:blipFill>
          <a:blip r:embed="rId3"/>
          <a:stretch>
            <a:fillRect/>
          </a:stretch>
        </p:blipFill>
        <p:spPr>
          <a:xfrm>
            <a:off x="4112155" y="863600"/>
            <a:ext cx="6828366" cy="5121275"/>
          </a:xfrm>
        </p:spPr>
      </p:pic>
      <p:sp>
        <p:nvSpPr>
          <p:cNvPr id="4" name="Slide Number Placeholder 3">
            <a:extLst>
              <a:ext uri="{FF2B5EF4-FFF2-40B4-BE49-F238E27FC236}">
                <a16:creationId xmlns:a16="http://schemas.microsoft.com/office/drawing/2014/main" id="{51EEAB98-CCE2-18F1-6B6C-5C4E1F7DE4CD}"/>
              </a:ext>
            </a:extLst>
          </p:cNvPr>
          <p:cNvSpPr>
            <a:spLocks noGrp="1"/>
          </p:cNvSpPr>
          <p:nvPr>
            <p:ph type="sldNum" sz="quarter" idx="12"/>
          </p:nvPr>
        </p:nvSpPr>
        <p:spPr/>
        <p:txBody>
          <a:bodyPr/>
          <a:lstStyle/>
          <a:p>
            <a:fld id="{6D22F896-40B5-4ADD-8801-0D06FADFA095}" type="slidenum">
              <a:rPr lang="en-US" smtClean="0"/>
              <a:pPr/>
              <a:t>1</a:t>
            </a:fld>
            <a:endParaRPr lang="en-US" dirty="0"/>
          </a:p>
        </p:txBody>
      </p:sp>
      <p:sp>
        <p:nvSpPr>
          <p:cNvPr id="8" name="TextBox 7">
            <a:extLst>
              <a:ext uri="{FF2B5EF4-FFF2-40B4-BE49-F238E27FC236}">
                <a16:creationId xmlns:a16="http://schemas.microsoft.com/office/drawing/2014/main" id="{6E8700A1-8946-805B-4E2C-A46C11ACE24C}"/>
              </a:ext>
            </a:extLst>
          </p:cNvPr>
          <p:cNvSpPr txBox="1"/>
          <p:nvPr/>
        </p:nvSpPr>
        <p:spPr>
          <a:xfrm>
            <a:off x="10940520" y="136524"/>
            <a:ext cx="1251479" cy="1477328"/>
          </a:xfrm>
          <a:prstGeom prst="rect">
            <a:avLst/>
          </a:prstGeom>
          <a:noFill/>
        </p:spPr>
        <p:txBody>
          <a:bodyPr wrap="square">
            <a:spAutoFit/>
          </a:bodyPr>
          <a:lstStyle/>
          <a:p>
            <a:r>
              <a:rPr kumimoji="1" lang="en-US" altLang="ja-JP" sz="1800" dirty="0"/>
              <a:t>Daiwa Foundation</a:t>
            </a:r>
          </a:p>
          <a:p>
            <a:r>
              <a:rPr kumimoji="1" lang="en-US" altLang="ja-JP" sz="1800" dirty="0"/>
              <a:t>Seminar, 24 April</a:t>
            </a:r>
          </a:p>
          <a:p>
            <a:r>
              <a:rPr kumimoji="1" lang="en-US" altLang="ja-JP" sz="1800" dirty="0"/>
              <a:t>2025</a:t>
            </a:r>
            <a:endParaRPr kumimoji="1" lang="ja-JP" altLang="en-US" sz="1800" dirty="0"/>
          </a:p>
        </p:txBody>
      </p:sp>
      <p:sp>
        <p:nvSpPr>
          <p:cNvPr id="3" name="Rectangle 1">
            <a:extLst>
              <a:ext uri="{FF2B5EF4-FFF2-40B4-BE49-F238E27FC236}">
                <a16:creationId xmlns:a16="http://schemas.microsoft.com/office/drawing/2014/main" id="{BF41F6B2-ACAC-72D9-1591-1D2F9FF6E8DA}"/>
              </a:ext>
            </a:extLst>
          </p:cNvPr>
          <p:cNvSpPr>
            <a:spLocks noChangeArrowheads="1"/>
          </p:cNvSpPr>
          <p:nvPr/>
        </p:nvSpPr>
        <p:spPr bwMode="auto">
          <a:xfrm>
            <a:off x="0" y="-184666"/>
            <a:ext cx="12192000"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8545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65C1960-5CC3-B6B9-F370-CD394DF2E9DA}"/>
              </a:ext>
            </a:extLst>
          </p:cNvPr>
          <p:cNvSpPr>
            <a:spLocks noGrp="1"/>
          </p:cNvSpPr>
          <p:nvPr>
            <p:ph idx="1"/>
          </p:nvPr>
        </p:nvSpPr>
        <p:spPr/>
        <p:txBody>
          <a:bodyPr/>
          <a:lstStyle/>
          <a:p>
            <a:pPr>
              <a:buFont typeface="Wingdings" panose="05000000000000000000" pitchFamily="2" charset="2"/>
              <a:buChar char="v"/>
            </a:pPr>
            <a:r>
              <a:rPr lang="en-US" altLang="ja-JP" dirty="0"/>
              <a:t>In June 2024, the MOJ decided to scrap the troubled TITP system, in favor of a new system, </a:t>
            </a:r>
            <a:r>
              <a:rPr lang="ja-JP" altLang="en-US" dirty="0"/>
              <a:t>育成就労制度、 </a:t>
            </a:r>
            <a:r>
              <a:rPr lang="en-US" altLang="ja-JP" dirty="0"/>
              <a:t>or the Employment for Skill Development system.</a:t>
            </a:r>
          </a:p>
          <a:p>
            <a:pPr>
              <a:buFont typeface="Wingdings" panose="05000000000000000000" pitchFamily="2" charset="2"/>
              <a:buChar char="v"/>
            </a:pPr>
            <a:r>
              <a:rPr lang="en-US" dirty="0"/>
              <a:t>Purpose: to train and develop workers to possess the skills necessary for SSW1 status</a:t>
            </a:r>
          </a:p>
          <a:p>
            <a:pPr>
              <a:buFont typeface="Wingdings" panose="05000000000000000000" pitchFamily="2" charset="2"/>
              <a:buChar char="v"/>
            </a:pPr>
            <a:r>
              <a:rPr lang="en-US" dirty="0"/>
              <a:t>The rhetoric of ‘intern’ and the guise of transfer of skills to developing countries are shed. ESD is clearly a labor-importing program.</a:t>
            </a:r>
          </a:p>
          <a:p>
            <a:pPr>
              <a:buFont typeface="Wingdings" panose="05000000000000000000" pitchFamily="2" charset="2"/>
              <a:buChar char="v"/>
            </a:pPr>
            <a:r>
              <a:rPr lang="en-US" dirty="0"/>
              <a:t>Employer change “at will” with “certain conditions.” (ISA, 2025)</a:t>
            </a:r>
          </a:p>
          <a:p>
            <a:pPr>
              <a:buFont typeface="Wingdings" panose="05000000000000000000" pitchFamily="2" charset="2"/>
              <a:buChar char="v"/>
            </a:pPr>
            <a:r>
              <a:rPr lang="en-US" dirty="0"/>
              <a:t>The program is now under construction; Will be rolled out in  2027.</a:t>
            </a:r>
          </a:p>
          <a:p>
            <a:pPr>
              <a:buFont typeface="Wingdings" panose="05000000000000000000" pitchFamily="2" charset="2"/>
              <a:buChar char="v"/>
            </a:pPr>
            <a:r>
              <a:rPr lang="en-US" dirty="0"/>
              <a:t>The farmers got what they wanted- a bona-fide worker program.  But SSW is on top of it, leading us to wonder:  do farmers want workers to stay on for so long?</a:t>
            </a:r>
          </a:p>
        </p:txBody>
      </p:sp>
      <p:sp>
        <p:nvSpPr>
          <p:cNvPr id="4" name="Slide Number Placeholder 3">
            <a:extLst>
              <a:ext uri="{FF2B5EF4-FFF2-40B4-BE49-F238E27FC236}">
                <a16:creationId xmlns:a16="http://schemas.microsoft.com/office/drawing/2014/main" id="{8438002F-0A36-E8ED-6705-1F7555AC91FD}"/>
              </a:ext>
            </a:extLst>
          </p:cNvPr>
          <p:cNvSpPr>
            <a:spLocks noGrp="1"/>
          </p:cNvSpPr>
          <p:nvPr>
            <p:ph type="sldNum" sz="quarter" idx="12"/>
          </p:nvPr>
        </p:nvSpPr>
        <p:spPr/>
        <p:txBody>
          <a:bodyPr/>
          <a:lstStyle/>
          <a:p>
            <a:fld id="{6D22F896-40B5-4ADD-8801-0D06FADFA095}" type="slidenum">
              <a:rPr lang="en-US" smtClean="0"/>
              <a:pPr/>
              <a:t>10</a:t>
            </a:fld>
            <a:endParaRPr lang="en-US" dirty="0"/>
          </a:p>
        </p:txBody>
      </p:sp>
      <p:sp>
        <p:nvSpPr>
          <p:cNvPr id="9" name="Title 8">
            <a:extLst>
              <a:ext uri="{FF2B5EF4-FFF2-40B4-BE49-F238E27FC236}">
                <a16:creationId xmlns:a16="http://schemas.microsoft.com/office/drawing/2014/main" id="{C80C3E24-952D-E207-001C-F297BE3A2C11}"/>
              </a:ext>
            </a:extLst>
          </p:cNvPr>
          <p:cNvSpPr>
            <a:spLocks noGrp="1"/>
          </p:cNvSpPr>
          <p:nvPr>
            <p:ph type="title"/>
          </p:nvPr>
        </p:nvSpPr>
        <p:spPr/>
        <p:txBody>
          <a:bodyPr>
            <a:normAutofit/>
          </a:bodyPr>
          <a:lstStyle/>
          <a:p>
            <a:r>
              <a:rPr lang="en-US" sz="3200" dirty="0"/>
              <a:t>From TITP to ‘Employment for Skill Development’ (ESD)</a:t>
            </a:r>
          </a:p>
        </p:txBody>
      </p:sp>
    </p:spTree>
    <p:extLst>
      <p:ext uri="{BB962C8B-B14F-4D97-AF65-F5344CB8AC3E}">
        <p14:creationId xmlns:p14="http://schemas.microsoft.com/office/powerpoint/2010/main" val="914871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8F2C94-B64D-1115-A744-C6267A4722CB}"/>
              </a:ext>
            </a:extLst>
          </p:cNvPr>
          <p:cNvSpPr>
            <a:spLocks noGrp="1"/>
          </p:cNvSpPr>
          <p:nvPr>
            <p:ph type="title"/>
          </p:nvPr>
        </p:nvSpPr>
        <p:spPr/>
        <p:txBody>
          <a:bodyPr/>
          <a:lstStyle/>
          <a:p>
            <a:r>
              <a:rPr lang="en-US" altLang="ja-JP" dirty="0"/>
              <a:t>SSW...</a:t>
            </a:r>
            <a:br>
              <a:rPr lang="en-US" altLang="ja-JP" dirty="0"/>
            </a:br>
            <a:br>
              <a:rPr lang="en-US" altLang="ja-JP" dirty="0"/>
            </a:br>
            <a:r>
              <a:rPr lang="en-US" altLang="ja-JP" dirty="0"/>
              <a:t>not temporary visa?</a:t>
            </a:r>
            <a:endParaRPr kumimoji="1" lang="ja-JP" altLang="en-US"/>
          </a:p>
        </p:txBody>
      </p:sp>
      <p:sp>
        <p:nvSpPr>
          <p:cNvPr id="3" name="コンテンツ プレースホルダー 2">
            <a:extLst>
              <a:ext uri="{FF2B5EF4-FFF2-40B4-BE49-F238E27FC236}">
                <a16:creationId xmlns:a16="http://schemas.microsoft.com/office/drawing/2014/main" id="{C4D07DE0-159B-0B3D-0857-C481BD692161}"/>
              </a:ext>
            </a:extLst>
          </p:cNvPr>
          <p:cNvSpPr>
            <a:spLocks noGrp="1"/>
          </p:cNvSpPr>
          <p:nvPr>
            <p:ph idx="1"/>
          </p:nvPr>
        </p:nvSpPr>
        <p:spPr>
          <a:xfrm>
            <a:off x="3756991" y="763573"/>
            <a:ext cx="8303946" cy="5239662"/>
          </a:xfrm>
        </p:spPr>
        <p:txBody>
          <a:bodyPr>
            <a:normAutofit/>
          </a:bodyPr>
          <a:lstStyle/>
          <a:p>
            <a:pPr marL="342900" indent="-342900">
              <a:buFont typeface="Arial" panose="020B0604020202020204" pitchFamily="34" charset="0"/>
              <a:buChar char="•"/>
            </a:pPr>
            <a:r>
              <a:rPr lang="en-US" altLang="ja-JP" sz="2800" dirty="0">
                <a:solidFill>
                  <a:sysClr val="windowText" lastClr="000000"/>
                </a:solidFill>
              </a:rPr>
              <a:t>Martin </a:t>
            </a:r>
            <a:r>
              <a:rPr lang="en-US" altLang="ja-JP" sz="2800" dirty="0" err="1">
                <a:solidFill>
                  <a:sysClr val="windowText" lastClr="000000"/>
                </a:solidFill>
              </a:rPr>
              <a:t>Ruhs</a:t>
            </a:r>
            <a:r>
              <a:rPr lang="en-US" altLang="ja-JP" sz="2800" dirty="0">
                <a:solidFill>
                  <a:sysClr val="windowText" lastClr="000000"/>
                </a:solidFill>
              </a:rPr>
              <a:t> (2015) </a:t>
            </a:r>
            <a:r>
              <a:rPr lang="en-US" altLang="ja-JP" sz="2800" i="1" dirty="0">
                <a:solidFill>
                  <a:sysClr val="windowText" lastClr="000000"/>
                </a:solidFill>
              </a:rPr>
              <a:t>The Price of Rights: Regulating International Labor Migration</a:t>
            </a:r>
            <a:endParaRPr lang="en-US" altLang="ja-JP" sz="2800" dirty="0">
              <a:solidFill>
                <a:sysClr val="windowText" lastClr="000000"/>
              </a:solidFill>
            </a:endParaRPr>
          </a:p>
          <a:p>
            <a:pPr marL="845820" lvl="1" indent="-342900">
              <a:buFont typeface="Arial" panose="020B0604020202020204" pitchFamily="34" charset="0"/>
              <a:buChar char="•"/>
            </a:pPr>
            <a:r>
              <a:rPr lang="en-US" altLang="ja-JP" sz="2600" dirty="0">
                <a:solidFill>
                  <a:sysClr val="windowText" lastClr="000000"/>
                </a:solidFill>
              </a:rPr>
              <a:t>Temporary Migration Program...  trade offs between</a:t>
            </a:r>
          </a:p>
          <a:p>
            <a:pPr lvl="2">
              <a:buFont typeface="Wingdings" pitchFamily="2" charset="2"/>
              <a:buChar char="n"/>
            </a:pPr>
            <a:r>
              <a:rPr lang="en-US" altLang="ja-JP" sz="2000" dirty="0">
                <a:solidFill>
                  <a:sysClr val="windowText" lastClr="000000"/>
                </a:solidFill>
              </a:rPr>
              <a:t>openness to unskilled labor migration in receiving country</a:t>
            </a:r>
          </a:p>
          <a:p>
            <a:pPr lvl="2">
              <a:buFont typeface="Wingdings" pitchFamily="2" charset="2"/>
              <a:buChar char="n"/>
            </a:pPr>
            <a:r>
              <a:rPr lang="en-US" altLang="ja-JP" sz="2000" dirty="0">
                <a:solidFill>
                  <a:sysClr val="windowText" lastClr="000000"/>
                </a:solidFill>
              </a:rPr>
              <a:t>extent of rights given to migrants</a:t>
            </a:r>
          </a:p>
          <a:p>
            <a:pPr lvl="3">
              <a:buFont typeface="Wingdings" pitchFamily="2" charset="2"/>
              <a:buChar char="à"/>
            </a:pPr>
            <a:r>
              <a:rPr lang="en-US" altLang="ja-JP" sz="2200" dirty="0">
                <a:solidFill>
                  <a:sysClr val="windowText" lastClr="000000"/>
                </a:solidFill>
                <a:sym typeface="Wingdings" pitchFamily="2" charset="2"/>
              </a:rPr>
              <a:t>pragmatic for restricting some rights</a:t>
            </a:r>
          </a:p>
          <a:p>
            <a:pPr marL="1417320" lvl="3" indent="0">
              <a:buNone/>
            </a:pPr>
            <a:r>
              <a:rPr lang="en-US" altLang="ja-JP" sz="2200" dirty="0">
                <a:solidFill>
                  <a:sysClr val="windowText" lastClr="000000"/>
                </a:solidFill>
                <a:sym typeface="Wingdings" pitchFamily="2" charset="2"/>
              </a:rPr>
              <a:t>   </a:t>
            </a:r>
            <a:r>
              <a:rPr lang="en-US" altLang="ja-JP" sz="2000" dirty="0">
                <a:solidFill>
                  <a:sysClr val="windowText" lastClr="000000"/>
                </a:solidFill>
                <a:sym typeface="Wingdings" pitchFamily="2" charset="2"/>
              </a:rPr>
              <a:t> (permanent residency, employer choice, job mobility..)</a:t>
            </a:r>
            <a:endParaRPr lang="en-US" altLang="ja-JP" sz="2600" dirty="0">
              <a:solidFill>
                <a:sysClr val="windowText" lastClr="000000"/>
              </a:solidFill>
            </a:endParaRPr>
          </a:p>
          <a:p>
            <a:pPr marL="342900" indent="-342900">
              <a:buFont typeface="Arial" panose="020B0604020202020204" pitchFamily="34" charset="0"/>
              <a:buChar char="•"/>
            </a:pPr>
            <a:r>
              <a:rPr lang="en-US" altLang="ja-JP" sz="2800" dirty="0">
                <a:solidFill>
                  <a:sysClr val="windowText" lastClr="000000"/>
                </a:solidFill>
              </a:rPr>
              <a:t>ESD + SSW1 = 8 years... too long?</a:t>
            </a:r>
          </a:p>
          <a:p>
            <a:pPr marL="342900" indent="-342900">
              <a:buFont typeface="Arial" panose="020B0604020202020204" pitchFamily="34" charset="0"/>
              <a:buChar char="•"/>
            </a:pPr>
            <a:r>
              <a:rPr lang="en-US" altLang="ja-JP" sz="2800" dirty="0">
                <a:solidFill>
                  <a:sysClr val="windowText" lastClr="000000"/>
                </a:solidFill>
              </a:rPr>
              <a:t>Marriage window, family separation… workers tend to be either unmarried or those with children left behind.</a:t>
            </a:r>
          </a:p>
        </p:txBody>
      </p:sp>
      <p:sp>
        <p:nvSpPr>
          <p:cNvPr id="4" name="スライド番号プレースホルダー 3">
            <a:extLst>
              <a:ext uri="{FF2B5EF4-FFF2-40B4-BE49-F238E27FC236}">
                <a16:creationId xmlns:a16="http://schemas.microsoft.com/office/drawing/2014/main" id="{A3B4B717-3F43-C5EF-89B9-E966EAF9DDB1}"/>
              </a:ext>
            </a:extLst>
          </p:cNvPr>
          <p:cNvSpPr>
            <a:spLocks noGrp="1"/>
          </p:cNvSpPr>
          <p:nvPr>
            <p:ph type="sldNum" sz="quarter" idx="12"/>
          </p:nvPr>
        </p:nvSpPr>
        <p:spPr/>
        <p:txBody>
          <a:bodyPr/>
          <a:lstStyle/>
          <a:p>
            <a:fld id="{6D22F896-40B5-4ADD-8801-0D06FADFA095}" type="slidenum">
              <a:rPr lang="en-US" smtClean="0"/>
              <a:pPr/>
              <a:t>11</a:t>
            </a:fld>
            <a:endParaRPr lang="en-US" dirty="0"/>
          </a:p>
        </p:txBody>
      </p:sp>
      <p:sp>
        <p:nvSpPr>
          <p:cNvPr id="5" name="角丸四角形 4">
            <a:extLst>
              <a:ext uri="{FF2B5EF4-FFF2-40B4-BE49-F238E27FC236}">
                <a16:creationId xmlns:a16="http://schemas.microsoft.com/office/drawing/2014/main" id="{828FED1F-1EF7-A2FB-88A2-DC95417B1BA5}"/>
              </a:ext>
            </a:extLst>
          </p:cNvPr>
          <p:cNvSpPr/>
          <p:nvPr/>
        </p:nvSpPr>
        <p:spPr>
          <a:xfrm flipH="1">
            <a:off x="3548270" y="6356349"/>
            <a:ext cx="89773" cy="124667"/>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02920" lvl="1"/>
            <a:endParaRPr lang="en-US" altLang="ja-JP" sz="2000" dirty="0">
              <a:solidFill>
                <a:schemeClr val="bg1"/>
              </a:solidFill>
            </a:endParaRPr>
          </a:p>
        </p:txBody>
      </p:sp>
    </p:spTree>
    <p:extLst>
      <p:ext uri="{BB962C8B-B14F-4D97-AF65-F5344CB8AC3E}">
        <p14:creationId xmlns:p14="http://schemas.microsoft.com/office/powerpoint/2010/main" val="3134194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8F2C94-B64D-1115-A744-C6267A4722CB}"/>
              </a:ext>
            </a:extLst>
          </p:cNvPr>
          <p:cNvSpPr>
            <a:spLocks noGrp="1"/>
          </p:cNvSpPr>
          <p:nvPr>
            <p:ph type="title"/>
          </p:nvPr>
        </p:nvSpPr>
        <p:spPr/>
        <p:txBody>
          <a:bodyPr/>
          <a:lstStyle/>
          <a:p>
            <a:r>
              <a:rPr lang="en-US" altLang="ja-JP" dirty="0"/>
              <a:t>Discussion</a:t>
            </a:r>
            <a:endParaRPr kumimoji="1" lang="ja-JP" altLang="en-US"/>
          </a:p>
        </p:txBody>
      </p:sp>
      <p:sp>
        <p:nvSpPr>
          <p:cNvPr id="3" name="コンテンツ プレースホルダー 2">
            <a:extLst>
              <a:ext uri="{FF2B5EF4-FFF2-40B4-BE49-F238E27FC236}">
                <a16:creationId xmlns:a16="http://schemas.microsoft.com/office/drawing/2014/main" id="{C4D07DE0-159B-0B3D-0857-C481BD692161}"/>
              </a:ext>
            </a:extLst>
          </p:cNvPr>
          <p:cNvSpPr>
            <a:spLocks noGrp="1"/>
          </p:cNvSpPr>
          <p:nvPr>
            <p:ph idx="1"/>
          </p:nvPr>
        </p:nvSpPr>
        <p:spPr>
          <a:xfrm>
            <a:off x="3675022" y="738378"/>
            <a:ext cx="8152802" cy="5341788"/>
          </a:xfrm>
        </p:spPr>
        <p:txBody>
          <a:bodyPr>
            <a:normAutofit fontScale="92500" lnSpcReduction="20000"/>
          </a:bodyPr>
          <a:lstStyle/>
          <a:p>
            <a:pPr marL="342900" indent="-342900">
              <a:buFont typeface="Arial" panose="020B0604020202020204" pitchFamily="34" charset="0"/>
              <a:buChar char="•"/>
            </a:pPr>
            <a:endParaRPr lang="en-US" altLang="ja-JP" sz="2800" dirty="0">
              <a:solidFill>
                <a:schemeClr val="tx1"/>
              </a:solidFill>
            </a:endParaRPr>
          </a:p>
          <a:p>
            <a:pPr marL="342900" indent="-342900">
              <a:buFont typeface="Arial" panose="020B0604020202020204" pitchFamily="34" charset="0"/>
              <a:buChar char="•"/>
            </a:pPr>
            <a:endParaRPr lang="en-US" altLang="ja-JP" sz="2800" dirty="0">
              <a:solidFill>
                <a:schemeClr val="tx1"/>
              </a:solidFill>
            </a:endParaRPr>
          </a:p>
          <a:p>
            <a:pPr marL="342900" indent="-342900">
              <a:buFont typeface="Arial" panose="020B0604020202020204" pitchFamily="34" charset="0"/>
              <a:buChar char="•"/>
            </a:pPr>
            <a:r>
              <a:rPr lang="en-US" altLang="ja-JP" sz="2800" dirty="0">
                <a:solidFill>
                  <a:schemeClr val="tx1"/>
                </a:solidFill>
              </a:rPr>
              <a:t>What does ‘skill’ mean in agriculture?</a:t>
            </a:r>
          </a:p>
          <a:p>
            <a:pPr marL="342900" indent="-342900">
              <a:buFont typeface="Arial" panose="020B0604020202020204" pitchFamily="34" charset="0"/>
              <a:buChar char="•"/>
            </a:pPr>
            <a:r>
              <a:rPr lang="en-US" altLang="ja-JP" sz="2800" dirty="0">
                <a:solidFill>
                  <a:schemeClr val="tx1"/>
                </a:solidFill>
              </a:rPr>
              <a:t>One farmer told us, </a:t>
            </a:r>
            <a:r>
              <a:rPr lang="en-US" altLang="ja-JP" sz="2800" i="1" dirty="0">
                <a:solidFill>
                  <a:schemeClr val="tx1"/>
                </a:solidFill>
              </a:rPr>
              <a:t>“Taking everything into account, I wonder who is coming here for learning and transferring skills? Must be very few! [laughs]”</a:t>
            </a:r>
          </a:p>
          <a:p>
            <a:pPr marL="342900" indent="-342900">
              <a:buFont typeface="Arial" panose="020B0604020202020204" pitchFamily="34" charset="0"/>
              <a:buChar char="•"/>
            </a:pPr>
            <a:endParaRPr lang="en-US" altLang="ja-JP" sz="2800" dirty="0">
              <a:solidFill>
                <a:schemeClr val="tx1"/>
              </a:solidFill>
            </a:endParaRPr>
          </a:p>
          <a:p>
            <a:pPr marL="342900" indent="-342900">
              <a:buFont typeface="Arial" panose="020B0604020202020204" pitchFamily="34" charset="0"/>
              <a:buChar char="•"/>
            </a:pPr>
            <a:r>
              <a:rPr lang="en-US" altLang="ja-JP" sz="2800" dirty="0">
                <a:solidFill>
                  <a:schemeClr val="tx1"/>
                </a:solidFill>
              </a:rPr>
              <a:t>It became clear to us that in agriculture, ‘skill’ that farmers want means a facility at basic techniques for production of farm products, learned through OJT, relatively quickly.</a:t>
            </a:r>
          </a:p>
          <a:p>
            <a:pPr marL="342900" indent="-342900">
              <a:buFont typeface="Arial" panose="020B0604020202020204" pitchFamily="34" charset="0"/>
              <a:buChar char="•"/>
            </a:pPr>
            <a:r>
              <a:rPr lang="en-US" altLang="ja-JP" sz="2800" dirty="0">
                <a:solidFill>
                  <a:schemeClr val="tx1"/>
                </a:solidFill>
              </a:rPr>
              <a:t>Most f</a:t>
            </a:r>
            <a:r>
              <a:rPr kumimoji="1" lang="en-US" altLang="ja-JP" sz="2800" dirty="0">
                <a:solidFill>
                  <a:schemeClr val="tx1"/>
                </a:solidFill>
              </a:rPr>
              <a:t>armers are not interested in paying more for extra ‘skills,’ although they might entertain the thought if some workers had driving and data-inputting skills.</a:t>
            </a:r>
            <a:endParaRPr kumimoji="1" lang="ja-JP" altLang="en-US" sz="2800" dirty="0">
              <a:solidFill>
                <a:schemeClr val="tx1"/>
              </a:solidFill>
            </a:endParaRPr>
          </a:p>
        </p:txBody>
      </p:sp>
      <p:sp>
        <p:nvSpPr>
          <p:cNvPr id="4" name="スライド番号プレースホルダー 3">
            <a:extLst>
              <a:ext uri="{FF2B5EF4-FFF2-40B4-BE49-F238E27FC236}">
                <a16:creationId xmlns:a16="http://schemas.microsoft.com/office/drawing/2014/main" id="{A3B4B717-3F43-C5EF-89B9-E966EAF9DDB1}"/>
              </a:ext>
            </a:extLst>
          </p:cNvPr>
          <p:cNvSpPr>
            <a:spLocks noGrp="1"/>
          </p:cNvSpPr>
          <p:nvPr>
            <p:ph type="sldNum" sz="quarter" idx="12"/>
          </p:nvPr>
        </p:nvSpPr>
        <p:spPr/>
        <p:txBody>
          <a:bodyPr/>
          <a:lstStyle/>
          <a:p>
            <a:fld id="{6D22F896-40B5-4ADD-8801-0D06FADFA095}" type="slidenum">
              <a:rPr lang="en-US" smtClean="0"/>
              <a:pPr/>
              <a:t>12</a:t>
            </a:fld>
            <a:endParaRPr lang="en-US" dirty="0"/>
          </a:p>
        </p:txBody>
      </p:sp>
      <p:pic>
        <p:nvPicPr>
          <p:cNvPr id="5" name="図 4">
            <a:extLst>
              <a:ext uri="{FF2B5EF4-FFF2-40B4-BE49-F238E27FC236}">
                <a16:creationId xmlns:a16="http://schemas.microsoft.com/office/drawing/2014/main" id="{59F9ADE5-B1F6-BCDF-8C86-B4EA0B341E7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155363" y="136525"/>
            <a:ext cx="2957544" cy="1656016"/>
          </a:xfrm>
          <a:prstGeom prst="rect">
            <a:avLst/>
          </a:prstGeom>
          <a:ln>
            <a:noFill/>
          </a:ln>
          <a:effectLst>
            <a:softEdge rad="112500"/>
          </a:effectLst>
        </p:spPr>
      </p:pic>
      <p:pic>
        <p:nvPicPr>
          <p:cNvPr id="6" name="Picture 3">
            <a:extLst>
              <a:ext uri="{FF2B5EF4-FFF2-40B4-BE49-F238E27FC236}">
                <a16:creationId xmlns:a16="http://schemas.microsoft.com/office/drawing/2014/main" id="{C6F1F3E7-FB02-313B-5A56-C36F1F17978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1900288" y="5008867"/>
            <a:ext cx="2115409" cy="1582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282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461625-4853-DC5C-1100-CEA2BA085DF5}"/>
              </a:ext>
            </a:extLst>
          </p:cNvPr>
          <p:cNvSpPr>
            <a:spLocks noGrp="1"/>
          </p:cNvSpPr>
          <p:nvPr>
            <p:ph type="title"/>
          </p:nvPr>
        </p:nvSpPr>
        <p:spPr>
          <a:xfrm>
            <a:off x="256032" y="1143000"/>
            <a:ext cx="2834640" cy="3429000"/>
          </a:xfrm>
        </p:spPr>
        <p:txBody>
          <a:bodyPr>
            <a:normAutofit/>
          </a:bodyPr>
          <a:lstStyle/>
          <a:p>
            <a:r>
              <a:rPr lang="en-US" b="1" dirty="0">
                <a:solidFill>
                  <a:schemeClr val="bg1"/>
                </a:solidFill>
                <a:effectLst/>
                <a:latin typeface="Times New Roman" panose="02020603050405020304" pitchFamily="18" charset="0"/>
                <a:ea typeface="MS Mincho" panose="02020609040205080304" pitchFamily="49" charset="-128"/>
              </a:rPr>
              <a:t>Disjuncture with the Family Farming model of labor management</a:t>
            </a:r>
            <a:br>
              <a:rPr lang="en-US" dirty="0">
                <a:effectLst/>
                <a:latin typeface="Calibri" panose="020F0502020204030204" pitchFamily="34" charset="0"/>
                <a:ea typeface="MS Mincho" panose="02020609040205080304" pitchFamily="49" charset="-128"/>
              </a:rPr>
            </a:br>
            <a:endParaRPr lang="en-US" dirty="0"/>
          </a:p>
        </p:txBody>
      </p:sp>
      <p:sp>
        <p:nvSpPr>
          <p:cNvPr id="4" name="Content Placeholder 3">
            <a:extLst>
              <a:ext uri="{FF2B5EF4-FFF2-40B4-BE49-F238E27FC236}">
                <a16:creationId xmlns:a16="http://schemas.microsoft.com/office/drawing/2014/main" id="{8958F6F4-9CF6-B8D9-C112-E902FE61200D}"/>
              </a:ext>
            </a:extLst>
          </p:cNvPr>
          <p:cNvSpPr>
            <a:spLocks noGrp="1"/>
          </p:cNvSpPr>
          <p:nvPr>
            <p:ph idx="1"/>
          </p:nvPr>
        </p:nvSpPr>
        <p:spPr/>
        <p:txBody>
          <a:bodyPr/>
          <a:lstStyle/>
          <a:p>
            <a:pPr>
              <a:buFont typeface="Wingdings" panose="05000000000000000000" pitchFamily="2" charset="2"/>
              <a:buChar char="Ø"/>
            </a:pPr>
            <a:r>
              <a:rPr lang="en-US" dirty="0"/>
              <a:t>“Wet” vs. “Dry” management of workers</a:t>
            </a:r>
          </a:p>
          <a:p>
            <a:pPr>
              <a:buFont typeface="Wingdings" panose="05000000000000000000" pitchFamily="2" charset="2"/>
              <a:buChar char="Ø"/>
            </a:pPr>
            <a:endParaRPr lang="en-US" dirty="0"/>
          </a:p>
          <a:p>
            <a:pPr>
              <a:buFont typeface="Wingdings" panose="05000000000000000000" pitchFamily="2" charset="2"/>
              <a:buChar char="Ø"/>
            </a:pPr>
            <a:r>
              <a:rPr lang="en-US" dirty="0"/>
              <a:t>Workers treated as ‘</a:t>
            </a:r>
            <a:r>
              <a:rPr lang="en-US" i="1" dirty="0"/>
              <a:t>ko</a:t>
            </a:r>
            <a:r>
              <a:rPr lang="en-US" dirty="0"/>
              <a:t>,’ child</a:t>
            </a:r>
          </a:p>
          <a:p>
            <a:pPr>
              <a:buFont typeface="Wingdings" panose="05000000000000000000" pitchFamily="2" charset="2"/>
              <a:buChar char="Ø"/>
            </a:pPr>
            <a:endParaRPr lang="en-US" dirty="0"/>
          </a:p>
          <a:p>
            <a:pPr>
              <a:buFont typeface="Wingdings" panose="05000000000000000000" pitchFamily="2" charset="2"/>
              <a:buChar char="Ø"/>
            </a:pPr>
            <a:r>
              <a:rPr lang="en-US" dirty="0"/>
              <a:t>Workers live on the property, farm household is responsible for workers’ livelihood support</a:t>
            </a:r>
          </a:p>
          <a:p>
            <a:pPr>
              <a:buFont typeface="Wingdings" panose="05000000000000000000" pitchFamily="2" charset="2"/>
              <a:buChar char="Ø"/>
            </a:pPr>
            <a:r>
              <a:rPr lang="en-US" sz="1800" dirty="0">
                <a:solidFill>
                  <a:srgbClr val="222222"/>
                </a:solidFill>
                <a:effectLst/>
                <a:latin typeface="Times New Roman" panose="02020603050405020304" pitchFamily="18" charset="0"/>
                <a:ea typeface="MS Mincho" panose="02020609040205080304" pitchFamily="49" charset="-128"/>
              </a:rPr>
              <a:t>“Eventually, there was a trend from technical training to Specified Skilled worker.  Technical internship was not a ‘dry’ employee, but more like a ‘family’ in the case of farmers.  When [trainees or SSW workers] got married or had children, it became an event in [one’s] family. It’s hard to simply say, “Oh, really?”</a:t>
            </a:r>
            <a:endParaRPr lang="en-US" sz="1800" dirty="0">
              <a:effectLst/>
              <a:latin typeface="Calibri" panose="020F0502020204030204" pitchFamily="34" charset="0"/>
              <a:ea typeface="MS Mincho" panose="02020609040205080304" pitchFamily="49" charset="-128"/>
            </a:endParaRPr>
          </a:p>
          <a:p>
            <a:pPr marL="0" indent="0">
              <a:buNone/>
            </a:pPr>
            <a:endParaRPr lang="en-US" dirty="0"/>
          </a:p>
        </p:txBody>
      </p:sp>
      <p:sp>
        <p:nvSpPr>
          <p:cNvPr id="5" name="Text Placeholder 4">
            <a:extLst>
              <a:ext uri="{FF2B5EF4-FFF2-40B4-BE49-F238E27FC236}">
                <a16:creationId xmlns:a16="http://schemas.microsoft.com/office/drawing/2014/main" id="{27D22DFE-4A0D-6981-2D03-569D4242EA26}"/>
              </a:ext>
            </a:extLst>
          </p:cNvPr>
          <p:cNvSpPr>
            <a:spLocks noGrp="1"/>
          </p:cNvSpPr>
          <p:nvPr>
            <p:ph type="body" sz="half" idx="2"/>
          </p:nvPr>
        </p:nvSpPr>
        <p:spPr>
          <a:xfrm flipV="1">
            <a:off x="256032" y="4043679"/>
            <a:ext cx="2834640" cy="45719"/>
          </a:xfrm>
        </p:spPr>
        <p:txBody>
          <a:bodyPr>
            <a:normAutofit fontScale="25000" lnSpcReduction="20000"/>
          </a:bodyPr>
          <a:lstStyle/>
          <a:p>
            <a:endParaRPr lang="en-US" dirty="0"/>
          </a:p>
        </p:txBody>
      </p:sp>
      <p:sp>
        <p:nvSpPr>
          <p:cNvPr id="2" name="Slide Number Placeholder 1">
            <a:extLst>
              <a:ext uri="{FF2B5EF4-FFF2-40B4-BE49-F238E27FC236}">
                <a16:creationId xmlns:a16="http://schemas.microsoft.com/office/drawing/2014/main" id="{8527BC5C-33A8-33C6-F269-B77D10D4B745}"/>
              </a:ext>
            </a:extLst>
          </p:cNvPr>
          <p:cNvSpPr>
            <a:spLocks noGrp="1"/>
          </p:cNvSpPr>
          <p:nvPr>
            <p:ph type="sldNum" sz="quarter" idx="12"/>
          </p:nvPr>
        </p:nvSpPr>
        <p:spPr/>
        <p:txBody>
          <a:bodyPr/>
          <a:lstStyle/>
          <a:p>
            <a:fld id="{6D22F896-40B5-4ADD-8801-0D06FADFA095}" type="slidenum">
              <a:rPr lang="en-US" smtClean="0"/>
              <a:pPr/>
              <a:t>13</a:t>
            </a:fld>
            <a:endParaRPr lang="en-US" dirty="0"/>
          </a:p>
        </p:txBody>
      </p:sp>
    </p:spTree>
    <p:extLst>
      <p:ext uri="{BB962C8B-B14F-4D97-AF65-F5344CB8AC3E}">
        <p14:creationId xmlns:p14="http://schemas.microsoft.com/office/powerpoint/2010/main" val="2009421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D6DC-43E5-66A1-BCE8-559D3C407172}"/>
              </a:ext>
            </a:extLst>
          </p:cNvPr>
          <p:cNvSpPr>
            <a:spLocks noGrp="1"/>
          </p:cNvSpPr>
          <p:nvPr>
            <p:ph type="title"/>
          </p:nvPr>
        </p:nvSpPr>
        <p:spPr>
          <a:xfrm>
            <a:off x="405119" y="649701"/>
            <a:ext cx="2834640" cy="4005470"/>
          </a:xfrm>
        </p:spPr>
        <p:txBody>
          <a:bodyPr/>
          <a:lstStyle/>
          <a:p>
            <a:r>
              <a:rPr lang="en-US" dirty="0"/>
              <a:t>Village Japan:</a:t>
            </a:r>
            <a:br>
              <a:rPr lang="en-US" dirty="0"/>
            </a:br>
            <a:br>
              <a:rPr lang="en-US" dirty="0"/>
            </a:br>
            <a:r>
              <a:rPr lang="en-US" dirty="0"/>
              <a:t>The fear of causing  </a:t>
            </a:r>
            <a:r>
              <a:rPr lang="en-US" i="1" dirty="0"/>
              <a:t>‘</a:t>
            </a:r>
            <a:r>
              <a:rPr lang="en-US" i="1" dirty="0" err="1"/>
              <a:t>meiwaku</a:t>
            </a:r>
            <a:r>
              <a:rPr lang="en-US" i="1" dirty="0"/>
              <a:t>’ </a:t>
            </a:r>
          </a:p>
        </p:txBody>
      </p:sp>
      <p:sp>
        <p:nvSpPr>
          <p:cNvPr id="3" name="Content Placeholder 2">
            <a:extLst>
              <a:ext uri="{FF2B5EF4-FFF2-40B4-BE49-F238E27FC236}">
                <a16:creationId xmlns:a16="http://schemas.microsoft.com/office/drawing/2014/main" id="{CF715574-22A5-3AEA-3C05-6E2AC7B93287}"/>
              </a:ext>
            </a:extLst>
          </p:cNvPr>
          <p:cNvSpPr>
            <a:spLocks noGrp="1"/>
          </p:cNvSpPr>
          <p:nvPr>
            <p:ph idx="1"/>
          </p:nvPr>
        </p:nvSpPr>
        <p:spPr/>
        <p:txBody>
          <a:bodyPr/>
          <a:lstStyle/>
          <a:p>
            <a:r>
              <a:rPr lang="en-US" sz="1800" dirty="0">
                <a:solidFill>
                  <a:srgbClr val="222222"/>
                </a:solidFill>
                <a:effectLst/>
                <a:latin typeface="Times New Roman" panose="02020603050405020304" pitchFamily="18" charset="0"/>
                <a:ea typeface="MS Mincho" panose="02020609040205080304" pitchFamily="49" charset="-128"/>
              </a:rPr>
              <a:t>Farmer C told us:</a:t>
            </a:r>
          </a:p>
          <a:p>
            <a:r>
              <a:rPr lang="en-US" sz="1800" dirty="0">
                <a:solidFill>
                  <a:srgbClr val="222222"/>
                </a:solidFill>
                <a:effectLst/>
                <a:latin typeface="Times New Roman" panose="02020603050405020304" pitchFamily="18" charset="0"/>
                <a:ea typeface="MS Mincho" panose="02020609040205080304" pitchFamily="49" charset="-128"/>
              </a:rPr>
              <a:t>“</a:t>
            </a:r>
            <a:r>
              <a:rPr lang="en-US" sz="1800" dirty="0">
                <a:effectLst/>
                <a:latin typeface="Times New Roman" panose="02020603050405020304" pitchFamily="18" charset="0"/>
                <a:ea typeface="MS Mincho" panose="02020609040205080304" pitchFamily="49" charset="-128"/>
              </a:rPr>
              <a:t>If they brought their children, it would cause inconvenience, so I would not dare to choose that worker [to work on my farm].”</a:t>
            </a:r>
          </a:p>
          <a:p>
            <a:r>
              <a:rPr lang="en-US" sz="1800" dirty="0">
                <a:latin typeface="Times New Roman" panose="02020603050405020304" pitchFamily="18" charset="0"/>
                <a:ea typeface="MS Mincho" panose="02020609040205080304" pitchFamily="49" charset="-128"/>
              </a:rPr>
              <a:t>Farmer C fears that the farmers, who have ultimate responsibility for workers, would be the first ones to have to respond if city services proved inadequate to stem local criticism</a:t>
            </a:r>
          </a:p>
          <a:p>
            <a:r>
              <a:rPr lang="en-US" sz="1800" dirty="0">
                <a:latin typeface="Times New Roman" panose="02020603050405020304" pitchFamily="18" charset="0"/>
                <a:ea typeface="MS Mincho" panose="02020609040205080304" pitchFamily="49" charset="-128"/>
              </a:rPr>
              <a:t>The local official disagreed.</a:t>
            </a:r>
          </a:p>
          <a:p>
            <a:r>
              <a:rPr lang="en-US" sz="1800" dirty="0">
                <a:latin typeface="Times New Roman" panose="02020603050405020304" pitchFamily="18" charset="0"/>
                <a:ea typeface="MS Mincho" panose="02020609040205080304" pitchFamily="49" charset="-128"/>
              </a:rPr>
              <a:t>Famers’ concerns centered on effects on the city hall, the schools and the children’s association.</a:t>
            </a:r>
          </a:p>
          <a:p>
            <a:r>
              <a:rPr lang="en-US" sz="1800" dirty="0">
                <a:latin typeface="Times New Roman" panose="02020603050405020304" pitchFamily="18" charset="0"/>
                <a:ea typeface="MS Mincho" panose="02020609040205080304" pitchFamily="49" charset="-128"/>
              </a:rPr>
              <a:t>A previous interviewee also noted concern that foreign families would probably not desire to share in the myriad village activities surrounding rites and rituals (funerals, festivals, </a:t>
            </a:r>
            <a:r>
              <a:rPr lang="en-US" sz="1800" dirty="0" err="1">
                <a:latin typeface="Times New Roman" panose="02020603050405020304" pitchFamily="18" charset="0"/>
                <a:ea typeface="MS Mincho" panose="02020609040205080304" pitchFamily="49" charset="-128"/>
              </a:rPr>
              <a:t>etc</a:t>
            </a:r>
            <a:r>
              <a:rPr lang="en-US" sz="1800" dirty="0">
                <a:latin typeface="Times New Roman" panose="02020603050405020304" pitchFamily="18" charset="0"/>
                <a:ea typeface="MS Mincho" panose="02020609040205080304" pitchFamily="49" charset="-128"/>
              </a:rPr>
              <a:t>).</a:t>
            </a:r>
            <a:endParaRPr lang="en-US" dirty="0"/>
          </a:p>
        </p:txBody>
      </p:sp>
      <p:sp>
        <p:nvSpPr>
          <p:cNvPr id="4" name="Text Placeholder 3">
            <a:extLst>
              <a:ext uri="{FF2B5EF4-FFF2-40B4-BE49-F238E27FC236}">
                <a16:creationId xmlns:a16="http://schemas.microsoft.com/office/drawing/2014/main" id="{E755BFFE-9100-0F45-B0EC-BC6A27C61651}"/>
              </a:ext>
            </a:extLst>
          </p:cNvPr>
          <p:cNvSpPr>
            <a:spLocks noGrp="1"/>
          </p:cNvSpPr>
          <p:nvPr>
            <p:ph type="body" sz="half" idx="2"/>
          </p:nvPr>
        </p:nvSpPr>
        <p:spPr/>
        <p:txBody>
          <a:bodyPr/>
          <a:lstStyle/>
          <a:p>
            <a:endParaRPr lang="en-US" dirty="0"/>
          </a:p>
        </p:txBody>
      </p:sp>
      <p:sp>
        <p:nvSpPr>
          <p:cNvPr id="5" name="Slide Number Placeholder 4">
            <a:extLst>
              <a:ext uri="{FF2B5EF4-FFF2-40B4-BE49-F238E27FC236}">
                <a16:creationId xmlns:a16="http://schemas.microsoft.com/office/drawing/2014/main" id="{E244BE6C-489A-A565-1012-8A85D6CB2D5B}"/>
              </a:ext>
            </a:extLst>
          </p:cNvPr>
          <p:cNvSpPr>
            <a:spLocks noGrp="1"/>
          </p:cNvSpPr>
          <p:nvPr>
            <p:ph type="sldNum" sz="quarter" idx="12"/>
          </p:nvPr>
        </p:nvSpPr>
        <p:spPr/>
        <p:txBody>
          <a:bodyPr/>
          <a:lstStyle/>
          <a:p>
            <a:fld id="{6D22F896-40B5-4ADD-8801-0D06FADFA095}" type="slidenum">
              <a:rPr lang="en-US" smtClean="0"/>
              <a:pPr/>
              <a:t>14</a:t>
            </a:fld>
            <a:endParaRPr lang="en-US" dirty="0"/>
          </a:p>
        </p:txBody>
      </p:sp>
    </p:spTree>
    <p:extLst>
      <p:ext uri="{BB962C8B-B14F-4D97-AF65-F5344CB8AC3E}">
        <p14:creationId xmlns:p14="http://schemas.microsoft.com/office/powerpoint/2010/main" val="134456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516254-1D9F-4F3A-9870-3A3280BE2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572E7BD-091F-AF63-2688-C4D532E49488}"/>
              </a:ext>
            </a:extLst>
          </p:cNvPr>
          <p:cNvSpPr>
            <a:spLocks noGrp="1"/>
          </p:cNvSpPr>
          <p:nvPr>
            <p:ph type="title"/>
          </p:nvPr>
        </p:nvSpPr>
        <p:spPr>
          <a:xfrm>
            <a:off x="1539116" y="864108"/>
            <a:ext cx="3073914" cy="5120639"/>
          </a:xfrm>
        </p:spPr>
        <p:txBody>
          <a:bodyPr>
            <a:normAutofit/>
          </a:bodyPr>
          <a:lstStyle/>
          <a:p>
            <a:pPr algn="r"/>
            <a:r>
              <a:rPr lang="en-US" dirty="0">
                <a:solidFill>
                  <a:schemeClr val="tx1">
                    <a:lumMod val="85000"/>
                    <a:lumOff val="15000"/>
                  </a:schemeClr>
                </a:solidFill>
              </a:rPr>
              <a:t>To Conclude:</a:t>
            </a:r>
            <a:br>
              <a:rPr lang="en-US" dirty="0">
                <a:solidFill>
                  <a:schemeClr val="tx1">
                    <a:lumMod val="85000"/>
                    <a:lumOff val="15000"/>
                  </a:schemeClr>
                </a:solidFill>
              </a:rPr>
            </a:br>
            <a:br>
              <a:rPr lang="en-US" dirty="0">
                <a:solidFill>
                  <a:schemeClr val="tx1">
                    <a:lumMod val="85000"/>
                    <a:lumOff val="15000"/>
                  </a:schemeClr>
                </a:solidFill>
              </a:rPr>
            </a:br>
            <a:r>
              <a:rPr lang="en-US" dirty="0">
                <a:solidFill>
                  <a:schemeClr val="tx1">
                    <a:lumMod val="85000"/>
                    <a:lumOff val="15000"/>
                  </a:schemeClr>
                </a:solidFill>
              </a:rPr>
              <a:t>How could SSW2 be made successful in rural areas?</a:t>
            </a:r>
          </a:p>
        </p:txBody>
      </p:sp>
      <p:sp>
        <p:nvSpPr>
          <p:cNvPr id="11" name="Rectangle 10">
            <a:extLst>
              <a:ext uri="{FF2B5EF4-FFF2-40B4-BE49-F238E27FC236}">
                <a16:creationId xmlns:a16="http://schemas.microsoft.com/office/drawing/2014/main" id="{FC14672B-27A5-4CDA-ABAF-5E4CF4B41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51129"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F71FFB9-0F2B-A93C-D679-042BC0141E89}"/>
              </a:ext>
            </a:extLst>
          </p:cNvPr>
          <p:cNvSpPr>
            <a:spLocks noGrp="1"/>
          </p:cNvSpPr>
          <p:nvPr>
            <p:ph idx="1"/>
          </p:nvPr>
        </p:nvSpPr>
        <p:spPr>
          <a:xfrm>
            <a:off x="5289229" y="864108"/>
            <a:ext cx="5910677" cy="5120640"/>
          </a:xfrm>
        </p:spPr>
        <p:txBody>
          <a:bodyPr>
            <a:normAutofit/>
          </a:bodyPr>
          <a:lstStyle/>
          <a:p>
            <a:r>
              <a:rPr lang="en-US" dirty="0"/>
              <a:t>If SSW2 were to be successful in agriculture (or in any other field), the national government would need to step in to invest a great deal more than it currently provides:</a:t>
            </a:r>
          </a:p>
          <a:p>
            <a:endParaRPr lang="en-US" dirty="0"/>
          </a:p>
          <a:p>
            <a:pPr marL="960120" lvl="2" indent="0">
              <a:buNone/>
            </a:pPr>
            <a:r>
              <a:rPr lang="en-US" dirty="0"/>
              <a:t>--for systematic language  training (including for spouses)</a:t>
            </a:r>
          </a:p>
          <a:p>
            <a:pPr marL="960120" lvl="2" indent="0">
              <a:buNone/>
            </a:pPr>
            <a:r>
              <a:rPr lang="en-US" dirty="0"/>
              <a:t>--for housing (public housing or empty house renovations, for instance)</a:t>
            </a:r>
          </a:p>
          <a:p>
            <a:pPr marL="960120" lvl="2" indent="0">
              <a:buNone/>
            </a:pPr>
            <a:r>
              <a:rPr lang="en-US" dirty="0"/>
              <a:t>--for children’s public educational programs and teacher training; legal changes to ensure that all children attend school.</a:t>
            </a:r>
          </a:p>
          <a:p>
            <a:pPr marL="960120" lvl="2" indent="0">
              <a:buNone/>
            </a:pPr>
            <a:r>
              <a:rPr lang="en-US" dirty="0"/>
              <a:t>--for activities to bring newcomers and their Japanese neighbors together to become accustomed to each other.</a:t>
            </a:r>
          </a:p>
          <a:p>
            <a:pPr marL="960120" lvl="2" indent="0">
              <a:buNone/>
            </a:pPr>
            <a:r>
              <a:rPr lang="en-US" dirty="0"/>
              <a:t>--public education to be inclusive and appreciative of the diverse others who make up Japanese society.</a:t>
            </a:r>
          </a:p>
        </p:txBody>
      </p:sp>
      <p:sp>
        <p:nvSpPr>
          <p:cNvPr id="15" name="Rectangle 14">
            <a:extLst>
              <a:ext uri="{FF2B5EF4-FFF2-40B4-BE49-F238E27FC236}">
                <a16:creationId xmlns:a16="http://schemas.microsoft.com/office/drawing/2014/main" id="{9A206779-5C74-4555-94BC-5845C92E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398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AD4DB83-A2DC-A1B4-6D06-1A0813A1D127}"/>
              </a:ext>
            </a:extLst>
          </p:cNvPr>
          <p:cNvSpPr>
            <a:spLocks noGrp="1"/>
          </p:cNvSpPr>
          <p:nvPr>
            <p:ph type="sldNum" sz="quarter" idx="12"/>
          </p:nvPr>
        </p:nvSpPr>
        <p:spPr>
          <a:xfrm>
            <a:off x="10634135" y="6356350"/>
            <a:ext cx="1530927" cy="365125"/>
          </a:xfrm>
        </p:spPr>
        <p:txBody>
          <a:bodyPr>
            <a:normAutofit/>
          </a:bodyPr>
          <a:lstStyle/>
          <a:p>
            <a:pPr>
              <a:spcAft>
                <a:spcPts val="600"/>
              </a:spcAft>
            </a:pPr>
            <a:fld id="{6D22F896-40B5-4ADD-8801-0D06FADFA095}" type="slidenum">
              <a:rPr lang="en-US" smtClean="0"/>
              <a:pPr>
                <a:spcAft>
                  <a:spcPts val="600"/>
                </a:spcAft>
              </a:pPr>
              <a:t>15</a:t>
            </a:fld>
            <a:endParaRPr lang="en-US"/>
          </a:p>
        </p:txBody>
      </p:sp>
    </p:spTree>
    <p:extLst>
      <p:ext uri="{BB962C8B-B14F-4D97-AF65-F5344CB8AC3E}">
        <p14:creationId xmlns:p14="http://schemas.microsoft.com/office/powerpoint/2010/main" val="230627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3" name="Rectangle 22">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A70E02B-CD9A-26F6-0277-7E59CD2FCF06}"/>
              </a:ext>
            </a:extLst>
          </p:cNvPr>
          <p:cNvSpPr>
            <a:spLocks noGrp="1"/>
          </p:cNvSpPr>
          <p:nvPr>
            <p:ph type="title"/>
          </p:nvPr>
        </p:nvSpPr>
        <p:spPr>
          <a:xfrm>
            <a:off x="1069849" y="1298448"/>
            <a:ext cx="3258688" cy="3255264"/>
          </a:xfrm>
        </p:spPr>
        <p:txBody>
          <a:bodyPr vert="horz" lIns="91440" tIns="45720" rIns="91440" bIns="45720" rtlCol="0" anchor="b">
            <a:normAutofit/>
          </a:bodyPr>
          <a:lstStyle/>
          <a:p>
            <a:r>
              <a:rPr lang="en-US" sz="4600" spc="-100"/>
              <a:t>Thank you very much for your kind attention!</a:t>
            </a:r>
          </a:p>
        </p:txBody>
      </p:sp>
      <p:pic>
        <p:nvPicPr>
          <p:cNvPr id="6" name="Content Placeholder 5" descr="A path leading to a garden&#10;&#10;AI-generated content may be incorrect.">
            <a:extLst>
              <a:ext uri="{FF2B5EF4-FFF2-40B4-BE49-F238E27FC236}">
                <a16:creationId xmlns:a16="http://schemas.microsoft.com/office/drawing/2014/main" id="{8533FDBD-66FB-91C5-026E-F828094FD588}"/>
              </a:ext>
            </a:extLst>
          </p:cNvPr>
          <p:cNvPicPr>
            <a:picLocks noGrp="1" noChangeAspect="1"/>
          </p:cNvPicPr>
          <p:nvPr>
            <p:ph idx="1"/>
          </p:nvPr>
        </p:nvPicPr>
        <p:blipFill>
          <a:blip r:embed="rId2"/>
          <a:stretch>
            <a:fillRect/>
          </a:stretch>
        </p:blipFill>
        <p:spPr>
          <a:xfrm>
            <a:off x="5120640" y="1037197"/>
            <a:ext cx="6367271" cy="4775453"/>
          </a:xfrm>
          <a:prstGeom prst="rect">
            <a:avLst/>
          </a:prstGeom>
        </p:spPr>
      </p:pic>
      <p:sp>
        <p:nvSpPr>
          <p:cNvPr id="25" name="Rectangle 24">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Slide Number Placeholder 3">
            <a:extLst>
              <a:ext uri="{FF2B5EF4-FFF2-40B4-BE49-F238E27FC236}">
                <a16:creationId xmlns:a16="http://schemas.microsoft.com/office/drawing/2014/main" id="{BBEB7179-ED17-AC9E-F142-D4693D6C8F2D}"/>
              </a:ext>
            </a:extLst>
          </p:cNvPr>
          <p:cNvSpPr>
            <a:spLocks noGrp="1"/>
          </p:cNvSpPr>
          <p:nvPr>
            <p:ph type="sldNum" sz="quarter" idx="12"/>
          </p:nvPr>
        </p:nvSpPr>
        <p:spPr>
          <a:xfrm>
            <a:off x="10634135" y="6356350"/>
            <a:ext cx="1530927" cy="365125"/>
          </a:xfrm>
        </p:spPr>
        <p:txBody>
          <a:bodyPr vert="horz" lIns="91440" tIns="45720" rIns="91440" bIns="45720" rtlCol="0" anchor="ctr">
            <a:normAutofit/>
          </a:bodyPr>
          <a:lstStyle/>
          <a:p>
            <a:pPr>
              <a:spcAft>
                <a:spcPts val="600"/>
              </a:spcAft>
            </a:pPr>
            <a:fld id="{6D22F896-40B5-4ADD-8801-0D06FADFA095}" type="slidenum">
              <a:rPr lang="en-US" b="1" kern="1200" dirty="0">
                <a:solidFill>
                  <a:schemeClr val="accent1"/>
                </a:solidFill>
                <a:latin typeface="+mn-lt"/>
                <a:ea typeface="+mn-ea"/>
                <a:cs typeface="+mn-cs"/>
              </a:rPr>
              <a:pPr>
                <a:spcAft>
                  <a:spcPts val="600"/>
                </a:spcAft>
              </a:pPr>
              <a:t>16</a:t>
            </a:fld>
            <a:endParaRPr lang="en-US" b="1" kern="1200" dirty="0">
              <a:solidFill>
                <a:schemeClr val="accent1"/>
              </a:solidFill>
              <a:latin typeface="+mn-lt"/>
              <a:ea typeface="+mn-ea"/>
              <a:cs typeface="+mn-cs"/>
            </a:endParaRPr>
          </a:p>
        </p:txBody>
      </p:sp>
    </p:spTree>
    <p:extLst>
      <p:ext uri="{BB962C8B-B14F-4D97-AF65-F5344CB8AC3E}">
        <p14:creationId xmlns:p14="http://schemas.microsoft.com/office/powerpoint/2010/main" val="603664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shadeToTitle="1">
        <a:gradFill flip="none" rotWithShape="1">
          <a:gsLst>
            <a:gs pos="0">
              <a:schemeClr val="tx1">
                <a:lumMod val="50000"/>
                <a:lumOff val="50000"/>
              </a:schemeClr>
            </a:gs>
            <a:gs pos="2000">
              <a:schemeClr val="bg1">
                <a:tint val="98000"/>
                <a:shade val="90000"/>
                <a:satMod val="110000"/>
                <a:lumMod val="103000"/>
              </a:schemeClr>
            </a:gs>
            <a:gs pos="40000">
              <a:schemeClr val="bg1">
                <a:tint val="98000"/>
                <a:shade val="80000"/>
                <a:sat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F1DB5E-986A-FC2E-3042-C916999DC2C7}"/>
              </a:ext>
            </a:extLst>
          </p:cNvPr>
          <p:cNvSpPr>
            <a:spLocks noGrp="1"/>
          </p:cNvSpPr>
          <p:nvPr>
            <p:ph type="ctrTitle"/>
          </p:nvPr>
        </p:nvSpPr>
        <p:spPr>
          <a:xfrm>
            <a:off x="26938" y="0"/>
            <a:ext cx="2059313" cy="435006"/>
          </a:xfrm>
        </p:spPr>
        <p:txBody>
          <a:bodyPr>
            <a:normAutofit/>
          </a:bodyPr>
          <a:lstStyle/>
          <a:p>
            <a:r>
              <a:rPr lang="en-US" altLang="ja-JP" sz="1800" dirty="0"/>
              <a:t>Selected </a:t>
            </a:r>
            <a:r>
              <a:rPr kumimoji="1" lang="en-US" altLang="ja-JP" sz="1800" dirty="0"/>
              <a:t>References</a:t>
            </a:r>
            <a:endParaRPr kumimoji="1" lang="ja-JP" altLang="en-US" sz="1800" dirty="0"/>
          </a:p>
        </p:txBody>
      </p:sp>
      <p:sp>
        <p:nvSpPr>
          <p:cNvPr id="3" name="字幕 2">
            <a:extLst>
              <a:ext uri="{FF2B5EF4-FFF2-40B4-BE49-F238E27FC236}">
                <a16:creationId xmlns:a16="http://schemas.microsoft.com/office/drawing/2014/main" id="{6EF633AB-48C9-CE29-0CE1-1C786F37C425}"/>
              </a:ext>
            </a:extLst>
          </p:cNvPr>
          <p:cNvSpPr>
            <a:spLocks noGrp="1"/>
          </p:cNvSpPr>
          <p:nvPr>
            <p:ph type="subTitle" idx="1"/>
          </p:nvPr>
        </p:nvSpPr>
        <p:spPr>
          <a:xfrm>
            <a:off x="0" y="532660"/>
            <a:ext cx="12165061" cy="6325340"/>
          </a:xfrm>
        </p:spPr>
        <p:txBody>
          <a:bodyPr>
            <a:normAutofit fontScale="47500" lnSpcReduction="20000"/>
          </a:bodyPr>
          <a:lstStyle/>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Asis</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Maruja</a:t>
            </a:r>
            <a:r>
              <a:rPr lang="en-US" altLang="ja-JP" sz="1800" dirty="0">
                <a:solidFill>
                  <a:srgbClr val="000000"/>
                </a:solidFill>
                <a:effectLst/>
                <a:ea typeface="Times New Roman" panose="02020603050405020304" pitchFamily="18" charset="0"/>
              </a:rPr>
              <a:t> M. B. and </a:t>
            </a:r>
            <a:r>
              <a:rPr lang="en-US" altLang="ja-JP" sz="1800" dirty="0" err="1">
                <a:solidFill>
                  <a:srgbClr val="000000"/>
                </a:solidFill>
                <a:effectLst/>
                <a:ea typeface="Times New Roman" panose="02020603050405020304" pitchFamily="18" charset="0"/>
              </a:rPr>
              <a:t>Battistella</a:t>
            </a:r>
            <a:r>
              <a:rPr lang="en-US" altLang="ja-JP" sz="1800" dirty="0">
                <a:solidFill>
                  <a:srgbClr val="000000"/>
                </a:solidFill>
                <a:effectLst/>
                <a:ea typeface="Times New Roman" panose="02020603050405020304" pitchFamily="18" charset="0"/>
              </a:rPr>
              <a:t> Graziano. 2018. ‘Irregular Migration in Asia: Are New Solutions in sight?’ In </a:t>
            </a:r>
            <a:r>
              <a:rPr lang="en-US" altLang="ja-JP" sz="1800" i="1" dirty="0">
                <a:solidFill>
                  <a:srgbClr val="000000"/>
                </a:solidFill>
                <a:effectLst/>
                <a:ea typeface="Times New Roman" panose="02020603050405020304" pitchFamily="18" charset="0"/>
              </a:rPr>
              <a:t>Routledge Handbook of Asian Migrations</a:t>
            </a:r>
            <a:r>
              <a:rPr lang="en-US" altLang="ja-JP" sz="1800" dirty="0">
                <a:solidFill>
                  <a:srgbClr val="000000"/>
                </a:solidFill>
                <a:effectLst/>
                <a:ea typeface="Times New Roman" panose="02020603050405020304" pitchFamily="18" charset="0"/>
              </a:rPr>
              <a:t>, eds. </a:t>
            </a:r>
            <a:r>
              <a:rPr lang="en-US" altLang="ja-JP" sz="1800" dirty="0" err="1">
                <a:solidFill>
                  <a:srgbClr val="000000"/>
                </a:solidFill>
                <a:effectLst/>
                <a:ea typeface="Times New Roman" panose="02020603050405020304" pitchFamily="18" charset="0"/>
              </a:rPr>
              <a:t>Gracia</a:t>
            </a:r>
            <a:r>
              <a:rPr lang="en-US" altLang="ja-JP" sz="1800" dirty="0">
                <a:solidFill>
                  <a:srgbClr val="000000"/>
                </a:solidFill>
                <a:effectLst/>
                <a:ea typeface="Times New Roman" panose="02020603050405020304" pitchFamily="18" charset="0"/>
              </a:rPr>
              <a:t> Liu-Farrer and Brenda S. A. Yeoh. London and New York: Routledge: 277-98.</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Ameeriar</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Lalarie</a:t>
            </a:r>
            <a:r>
              <a:rPr lang="en-US" altLang="ja-JP" sz="1800" dirty="0">
                <a:solidFill>
                  <a:srgbClr val="000000"/>
                </a:solidFill>
                <a:effectLst/>
                <a:ea typeface="Times New Roman" panose="02020603050405020304" pitchFamily="18" charset="0"/>
              </a:rPr>
              <a:t>. 2017. </a:t>
            </a:r>
            <a:r>
              <a:rPr lang="en-US" altLang="ja-JP" sz="1800" i="1" dirty="0">
                <a:solidFill>
                  <a:srgbClr val="000000"/>
                </a:solidFill>
                <a:effectLst/>
                <a:ea typeface="Times New Roman" panose="02020603050405020304" pitchFamily="18" charset="0"/>
              </a:rPr>
              <a:t>Downwardly Global: Women, Work and Citizenship in the Pakistani Diaspora</a:t>
            </a:r>
            <a:r>
              <a:rPr lang="en-US" altLang="ja-JP" sz="1800" dirty="0">
                <a:solidFill>
                  <a:srgbClr val="000000"/>
                </a:solidFill>
                <a:effectLst/>
                <a:ea typeface="Times New Roman" panose="02020603050405020304" pitchFamily="18" charset="0"/>
              </a:rPr>
              <a:t>. Durham, NC: Duke University Press.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Baas, Michael. 2018. ‘Temporary </a:t>
            </a:r>
            <a:r>
              <a:rPr lang="en-US" altLang="ja-JP" sz="1800" dirty="0" err="1">
                <a:solidFill>
                  <a:srgbClr val="000000"/>
                </a:solidFill>
                <a:effectLst/>
                <a:ea typeface="Times New Roman" panose="02020603050405020304" pitchFamily="18" charset="0"/>
              </a:rPr>
              <a:t>Labour</a:t>
            </a:r>
            <a:r>
              <a:rPr lang="en-US" altLang="ja-JP" sz="1800" dirty="0">
                <a:solidFill>
                  <a:srgbClr val="000000"/>
                </a:solidFill>
                <a:effectLst/>
                <a:ea typeface="Times New Roman" panose="02020603050405020304" pitchFamily="18" charset="0"/>
              </a:rPr>
              <a:t> Migration.’ In </a:t>
            </a:r>
            <a:r>
              <a:rPr lang="en-US" altLang="ja-JP" sz="1800" i="1" dirty="0">
                <a:solidFill>
                  <a:srgbClr val="000000"/>
                </a:solidFill>
                <a:effectLst/>
                <a:ea typeface="Times New Roman" panose="02020603050405020304" pitchFamily="18" charset="0"/>
              </a:rPr>
              <a:t>Routledge Handbook of Asian Migrations</a:t>
            </a:r>
            <a:r>
              <a:rPr lang="en-US" altLang="ja-JP" sz="1800" dirty="0">
                <a:solidFill>
                  <a:srgbClr val="000000"/>
                </a:solidFill>
                <a:effectLst/>
                <a:ea typeface="Times New Roman" panose="02020603050405020304" pitchFamily="18" charset="0"/>
              </a:rPr>
              <a:t>, eds. </a:t>
            </a:r>
            <a:r>
              <a:rPr lang="en-US" altLang="ja-JP" sz="1800" dirty="0" err="1">
                <a:solidFill>
                  <a:srgbClr val="000000"/>
                </a:solidFill>
                <a:effectLst/>
                <a:ea typeface="Times New Roman" panose="02020603050405020304" pitchFamily="18" charset="0"/>
              </a:rPr>
              <a:t>Gracia</a:t>
            </a:r>
            <a:r>
              <a:rPr lang="en-US" altLang="ja-JP" sz="1800" dirty="0">
                <a:solidFill>
                  <a:srgbClr val="000000"/>
                </a:solidFill>
                <a:effectLst/>
                <a:ea typeface="Times New Roman" panose="02020603050405020304" pitchFamily="18" charset="0"/>
              </a:rPr>
              <a:t> Liu-Farrer and Brenda S. A. Yeoh. London and New York: Routledge: 51-63.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Horiguchi</a:t>
            </a:r>
            <a:r>
              <a:rPr lang="en-US" altLang="ja-JP" sz="1800" dirty="0">
                <a:solidFill>
                  <a:srgbClr val="000000"/>
                </a:solidFill>
                <a:effectLst/>
                <a:ea typeface="Times New Roman" panose="02020603050405020304" pitchFamily="18" charset="0"/>
              </a:rPr>
              <a:t>, Kenji. 2017.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miru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ginōjisshūsei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yakuwari</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sono</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kakudai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Jukuren</a:t>
            </a:r>
            <a:r>
              <a:rPr lang="en-US" altLang="ja-JP" sz="1800" i="1" dirty="0">
                <a:solidFill>
                  <a:srgbClr val="000000"/>
                </a:solidFill>
                <a:effectLst/>
                <a:ea typeface="Times New Roman" panose="02020603050405020304" pitchFamily="18" charset="0"/>
              </a:rPr>
              <a:t> wo </a:t>
            </a:r>
            <a:r>
              <a:rPr lang="en-US" altLang="ja-JP" sz="1800" i="1" dirty="0" err="1">
                <a:solidFill>
                  <a:srgbClr val="000000"/>
                </a:solidFill>
                <a:effectLst/>
                <a:ea typeface="Times New Roman" panose="02020603050405020304" pitchFamily="18" charset="0"/>
              </a:rPr>
              <a:t>kakutoku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shinagara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keiei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shitsuteki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jūjitsu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kōken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suru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rōdōryoku</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(TITP Workers’ Roles and their Expansion in Agriculture: Foreign Laborers who Obtain Skills and Contribute to Qualitative Enrichment of Management).’ In </a:t>
            </a:r>
            <a:r>
              <a:rPr lang="en-US" altLang="ja-JP" sz="1800" i="1" dirty="0">
                <a:solidFill>
                  <a:srgbClr val="000000"/>
                </a:solidFill>
                <a:effectLst/>
                <a:ea typeface="Times New Roman" panose="02020603050405020304" pitchFamily="18" charset="0"/>
              </a:rPr>
              <a:t>Nihon no </a:t>
            </a:r>
            <a:r>
              <a:rPr lang="en-US" altLang="ja-JP" sz="1800" i="1" dirty="0" err="1">
                <a:solidFill>
                  <a:srgbClr val="000000"/>
                </a:solidFill>
                <a:effectLst/>
                <a:ea typeface="Times New Roman" panose="02020603050405020304" pitchFamily="18" charset="0"/>
              </a:rPr>
              <a:t>rōdō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shijō</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kaihō</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genkyō</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kadai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okeru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jisshū</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omomi</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(Opening of Japan’s Labor Market and its Problems: Importance of TITP Workers in Agriculture), ed. Kenji </a:t>
            </a:r>
            <a:r>
              <a:rPr lang="en-US" altLang="ja-JP" sz="1800" dirty="0" err="1">
                <a:solidFill>
                  <a:srgbClr val="000000"/>
                </a:solidFill>
                <a:effectLst/>
                <a:ea typeface="Times New Roman" panose="02020603050405020304" pitchFamily="18" charset="0"/>
              </a:rPr>
              <a:t>Horiguchi</a:t>
            </a:r>
            <a:r>
              <a:rPr lang="en-US" altLang="ja-JP" sz="1800" dirty="0">
                <a:solidFill>
                  <a:srgbClr val="000000"/>
                </a:solidFill>
                <a:effectLst/>
                <a:ea typeface="Times New Roman" panose="02020603050405020304" pitchFamily="18" charset="0"/>
              </a:rPr>
              <a:t>. Tokyo: Tsukuba </a:t>
            </a:r>
            <a:r>
              <a:rPr lang="en-US" altLang="ja-JP" sz="1800" dirty="0" err="1">
                <a:solidFill>
                  <a:srgbClr val="000000"/>
                </a:solidFill>
                <a:effectLst/>
                <a:ea typeface="Times New Roman" panose="02020603050405020304" pitchFamily="18" charset="0"/>
              </a:rPr>
              <a:t>Shobo</a:t>
            </a:r>
            <a:r>
              <a:rPr lang="en-US" altLang="ja-JP" sz="1800" dirty="0">
                <a:solidFill>
                  <a:srgbClr val="000000"/>
                </a:solidFill>
                <a:effectLst/>
                <a:ea typeface="Times New Roman" panose="02020603050405020304" pitchFamily="18" charset="0"/>
              </a:rPr>
              <a:t>: 14-30.</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Hamaguchi, Keiichiro. 2019. ‘How Have Japanese Policies Changed in Accepting Foreign Workers?’ </a:t>
            </a:r>
            <a:r>
              <a:rPr lang="en-US" altLang="ja-JP" sz="1800" i="1" dirty="0">
                <a:solidFill>
                  <a:srgbClr val="000000"/>
                </a:solidFill>
                <a:effectLst/>
                <a:ea typeface="Times New Roman" panose="02020603050405020304" pitchFamily="18" charset="0"/>
              </a:rPr>
              <a:t>Japan Labor Issues</a:t>
            </a:r>
            <a:r>
              <a:rPr lang="en-US" altLang="ja-JP" sz="1800" dirty="0">
                <a:solidFill>
                  <a:srgbClr val="000000"/>
                </a:solidFill>
                <a:effectLst/>
                <a:ea typeface="Times New Roman" panose="02020603050405020304" pitchFamily="18" charset="0"/>
              </a:rPr>
              <a:t> 3 (14): 2-7. The Japan Institute for </a:t>
            </a:r>
            <a:r>
              <a:rPr lang="en-US" altLang="ja-JP" sz="1800" dirty="0" err="1">
                <a:solidFill>
                  <a:srgbClr val="000000"/>
                </a:solidFill>
                <a:effectLst/>
                <a:ea typeface="Times New Roman" panose="02020603050405020304" pitchFamily="18" charset="0"/>
              </a:rPr>
              <a:t>Labour</a:t>
            </a:r>
            <a:r>
              <a:rPr lang="en-US" altLang="ja-JP" sz="1800" dirty="0">
                <a:solidFill>
                  <a:srgbClr val="000000"/>
                </a:solidFill>
                <a:effectLst/>
                <a:ea typeface="Times New Roman" panose="02020603050405020304" pitchFamily="18" charset="0"/>
              </a:rPr>
              <a:t> Policy and Training.</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Ishida, </a:t>
            </a:r>
            <a:r>
              <a:rPr lang="en-US" altLang="ja-JP" sz="1800" dirty="0" err="1">
                <a:solidFill>
                  <a:srgbClr val="000000"/>
                </a:solidFill>
                <a:effectLst/>
                <a:ea typeface="Times New Roman" panose="02020603050405020304" pitchFamily="18" charset="0"/>
              </a:rPr>
              <a:t>Kazuki</a:t>
            </a:r>
            <a:r>
              <a:rPr lang="en-US" altLang="ja-JP" sz="1800" dirty="0">
                <a:solidFill>
                  <a:srgbClr val="000000"/>
                </a:solidFill>
                <a:effectLst/>
                <a:ea typeface="Times New Roman" panose="02020603050405020304" pitchFamily="18" charset="0"/>
              </a:rPr>
              <a:t>. 2017. ‘</a:t>
            </a:r>
            <a:r>
              <a:rPr lang="en-US" altLang="ja-JP" sz="1800" i="1" dirty="0" err="1">
                <a:solidFill>
                  <a:srgbClr val="000000"/>
                </a:solidFill>
                <a:effectLst/>
                <a:ea typeface="Times New Roman" panose="02020603050405020304" pitchFamily="18" charset="0"/>
              </a:rPr>
              <a:t>Kokka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senryaku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tokubetsukuiki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okeru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shien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ukeire</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jigyō</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gaiyō</a:t>
            </a:r>
            <a:r>
              <a:rPr lang="en-US" altLang="ja-JP" sz="1800" dirty="0">
                <a:solidFill>
                  <a:srgbClr val="000000"/>
                </a:solidFill>
                <a:effectLst/>
                <a:ea typeface="Times New Roman" panose="02020603050405020304" pitchFamily="18" charset="0"/>
              </a:rPr>
              <a:t> (A Summary of Agricultural Supporting Foreigners Accepting Program at National Strategic Zones).’ </a:t>
            </a:r>
            <a:r>
              <a:rPr lang="en-US" altLang="ja-JP" sz="1800" dirty="0" err="1">
                <a:solidFill>
                  <a:srgbClr val="000000"/>
                </a:solidFill>
                <a:effectLst/>
                <a:ea typeface="Times New Roman" panose="02020603050405020304" pitchFamily="18" charset="0"/>
              </a:rPr>
              <a:t>Nōrin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kinyū</a:t>
            </a:r>
            <a:r>
              <a:rPr lang="en-US" altLang="ja-JP" sz="1800" dirty="0">
                <a:solidFill>
                  <a:srgbClr val="000000"/>
                </a:solidFill>
                <a:effectLst/>
                <a:ea typeface="Times New Roman" panose="02020603050405020304" pitchFamily="18" charset="0"/>
              </a:rPr>
              <a:t> 2017 (11): 626-45.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Kalicki</a:t>
            </a:r>
            <a:r>
              <a:rPr lang="en-US" altLang="ja-JP" sz="1800" dirty="0">
                <a:solidFill>
                  <a:srgbClr val="000000"/>
                </a:solidFill>
                <a:effectLst/>
                <a:ea typeface="Times New Roman" panose="02020603050405020304" pitchFamily="18" charset="0"/>
              </a:rPr>
              <a:t>, Konrad. 2021. ‘Toward Liberal Immigration Control: The Case of Japan.’ </a:t>
            </a:r>
            <a:r>
              <a:rPr lang="en-US" altLang="ja-JP" sz="1800" i="1" dirty="0">
                <a:solidFill>
                  <a:srgbClr val="000000"/>
                </a:solidFill>
                <a:effectLst/>
                <a:ea typeface="Times New Roman" panose="02020603050405020304" pitchFamily="18" charset="0"/>
              </a:rPr>
              <a:t>Asian Survey</a:t>
            </a:r>
            <a:r>
              <a:rPr lang="en-US" altLang="ja-JP" sz="1800" dirty="0">
                <a:solidFill>
                  <a:srgbClr val="000000"/>
                </a:solidFill>
                <a:effectLst/>
                <a:ea typeface="Times New Roman" panose="02020603050405020304" pitchFamily="18" charset="0"/>
              </a:rPr>
              <a:t> 61 (5): 854-82.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2022. ‘Fearful States: The Migration-Security Nexus in Northeast Asia.’ </a:t>
            </a:r>
            <a:r>
              <a:rPr lang="en-US" altLang="ja-JP" sz="1800" i="1" dirty="0">
                <a:solidFill>
                  <a:srgbClr val="000000"/>
                </a:solidFill>
                <a:effectLst/>
                <a:ea typeface="Times New Roman" panose="02020603050405020304" pitchFamily="18" charset="0"/>
              </a:rPr>
              <a:t>The Pacific Review</a:t>
            </a:r>
            <a:r>
              <a:rPr lang="en-US" altLang="ja-JP" sz="1800" dirty="0">
                <a:solidFill>
                  <a:srgbClr val="000000"/>
                </a:solidFill>
                <a:effectLst/>
                <a:ea typeface="Times New Roman" panose="02020603050405020304" pitchFamily="18" charset="0"/>
              </a:rPr>
              <a:t> 35 (1): 59-89.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Kamibayashi</a:t>
            </a:r>
            <a:r>
              <a:rPr lang="en-US" altLang="ja-JP" sz="1800" dirty="0">
                <a:solidFill>
                  <a:srgbClr val="000000"/>
                </a:solidFill>
                <a:effectLst/>
                <a:ea typeface="Times New Roman" panose="02020603050405020304" pitchFamily="18" charset="0"/>
              </a:rPr>
              <a:t>, Chieko. 2015.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rōdōsha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ukeire</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nihon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shakai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Ginōjisshuu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seido</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tenkai</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jirenma</a:t>
            </a:r>
            <a:r>
              <a:rPr lang="en-US" altLang="ja-JP" sz="1800" dirty="0">
                <a:solidFill>
                  <a:srgbClr val="000000"/>
                </a:solidFill>
                <a:effectLst/>
                <a:ea typeface="Times New Roman" panose="02020603050405020304" pitchFamily="18" charset="0"/>
              </a:rPr>
              <a:t> (Accepting Foreign Workers in Japanese Society: The Dilemma of a Temporary Immigrants Program). Tokyo: Tokyo </a:t>
            </a:r>
            <a:r>
              <a:rPr lang="en-US" altLang="ja-JP" sz="1800" dirty="0" err="1">
                <a:solidFill>
                  <a:srgbClr val="000000"/>
                </a:solidFill>
                <a:effectLst/>
                <a:ea typeface="Times New Roman" panose="02020603050405020304" pitchFamily="18" charset="0"/>
              </a:rPr>
              <a:t>daigaku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shuppankai</a:t>
            </a:r>
            <a:r>
              <a:rPr lang="en-US" altLang="ja-JP" sz="1800"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Keidanren. 2022. ‘Innovating Migration Policies: </a:t>
            </a:r>
            <a:r>
              <a:rPr lang="en-US" altLang="ja-JP" sz="1800" i="1" dirty="0">
                <a:solidFill>
                  <a:srgbClr val="000000"/>
                </a:solidFill>
                <a:effectLst/>
                <a:ea typeface="Times New Roman" panose="02020603050405020304" pitchFamily="18" charset="0"/>
              </a:rPr>
              <a:t>2030nen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muketa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seisaku</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arikata</a:t>
            </a:r>
            <a:r>
              <a:rPr lang="en-US" altLang="ja-JP" sz="1800" i="1" dirty="0">
                <a:solidFill>
                  <a:srgbClr val="000000"/>
                </a:solidFill>
                <a:effectLst/>
                <a:ea typeface="Times New Roman" panose="02020603050405020304" pitchFamily="18" charset="0"/>
              </a:rPr>
              <a:t>’</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Ippan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shadan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houjin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nihon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keizai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dantai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rengokai</a:t>
            </a:r>
            <a:r>
              <a:rPr lang="en-US" altLang="ja-JP" sz="1800" dirty="0">
                <a:solidFill>
                  <a:srgbClr val="000000"/>
                </a:solidFill>
                <a:effectLst/>
                <a:ea typeface="Times New Roman" panose="02020603050405020304" pitchFamily="18" charset="0"/>
              </a:rPr>
              <a:t>. https://</a:t>
            </a:r>
            <a:r>
              <a:rPr lang="en-US" altLang="ja-JP" sz="1800" dirty="0" err="1">
                <a:solidFill>
                  <a:srgbClr val="000000"/>
                </a:solidFill>
                <a:effectLst/>
                <a:ea typeface="Times New Roman" panose="02020603050405020304" pitchFamily="18" charset="0"/>
              </a:rPr>
              <a:t>www.keidanren.or.jp</a:t>
            </a:r>
            <a:r>
              <a:rPr lang="en-US" altLang="ja-JP" sz="1800" dirty="0">
                <a:solidFill>
                  <a:srgbClr val="000000"/>
                </a:solidFill>
                <a:effectLst/>
                <a:ea typeface="Times New Roman" panose="02020603050405020304" pitchFamily="18" charset="0"/>
              </a:rPr>
              <a:t>/policy/2022/016.html (accessed 28 Mar 2023).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Kumagai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Sonoko</a:t>
            </a:r>
            <a:r>
              <a:rPr lang="en-US" altLang="ja-JP" sz="1800" dirty="0">
                <a:solidFill>
                  <a:srgbClr val="000000"/>
                </a:solidFill>
                <a:effectLst/>
                <a:ea typeface="Times New Roman" panose="02020603050405020304" pitchFamily="18" charset="0"/>
              </a:rPr>
              <a:t>. 2002.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okeru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kazoku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kankei</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keiei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a:t>
            </a:r>
            <a:r>
              <a:rPr lang="en-US" altLang="ja-JP" sz="1800" dirty="0">
                <a:solidFill>
                  <a:srgbClr val="000000"/>
                </a:solidFill>
                <a:effectLst/>
                <a:ea typeface="Times New Roman" panose="02020603050405020304" pitchFamily="18" charset="0"/>
              </a:rPr>
              <a:t> (Family Relations, Management, and Labor in Agriculture).’ In </a:t>
            </a:r>
            <a:r>
              <a:rPr lang="en-US" altLang="ja-JP" sz="1800" i="1" dirty="0">
                <a:solidFill>
                  <a:srgbClr val="000000"/>
                </a:solidFill>
                <a:effectLst/>
                <a:ea typeface="Times New Roman" panose="02020603050405020304" pitchFamily="18" charset="0"/>
              </a:rPr>
              <a:t>Kazoku to </a:t>
            </a:r>
            <a:r>
              <a:rPr lang="en-US" altLang="ja-JP" sz="1800" i="1" dirty="0" err="1">
                <a:solidFill>
                  <a:srgbClr val="000000"/>
                </a:solidFill>
                <a:effectLst/>
                <a:ea typeface="Times New Roman" panose="02020603050405020304" pitchFamily="18" charset="0"/>
              </a:rPr>
              <a:t>shokugyō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Kyōgō</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chōsei</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(Family and Work: Competition and Adjustment), ed. Kunio Ishihara. Kyoto: Minerva: 182-200.</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2006. ‘</a:t>
            </a:r>
            <a:r>
              <a:rPr lang="en-US" altLang="ja-JP" sz="1800" i="1" dirty="0" err="1">
                <a:solidFill>
                  <a:srgbClr val="000000"/>
                </a:solidFill>
                <a:effectLst/>
                <a:ea typeface="Times New Roman" panose="02020603050405020304" pitchFamily="18" charset="0"/>
              </a:rPr>
              <a:t>Gendai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nihon</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kazoku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keiei</a:t>
            </a:r>
            <a:r>
              <a:rPr lang="en-US" altLang="ja-JP" sz="1800" dirty="0">
                <a:solidFill>
                  <a:srgbClr val="000000"/>
                </a:solidFill>
                <a:effectLst/>
                <a:ea typeface="Times New Roman" panose="02020603050405020304" pitchFamily="18" charset="0"/>
              </a:rPr>
              <a:t> (Family Farm Management in Contemporary Japan).’ </a:t>
            </a:r>
            <a:r>
              <a:rPr lang="en-US" altLang="ja-JP" sz="1800" i="1" dirty="0" err="1">
                <a:solidFill>
                  <a:srgbClr val="000000"/>
                </a:solidFill>
                <a:effectLst/>
                <a:ea typeface="Times New Roman" panose="02020603050405020304" pitchFamily="18" charset="0"/>
              </a:rPr>
              <a:t>Shukutoku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daigaku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sōgō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fukushi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gakubu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kenkyū</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kiyō</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40: 67-80</a:t>
            </a:r>
            <a:r>
              <a:rPr lang="en-US" altLang="ja-JP" sz="1800" i="1" dirty="0">
                <a:solidFill>
                  <a:srgbClr val="000000"/>
                </a:solidFill>
                <a:effectLst/>
                <a:ea typeface="Times New Roman" panose="02020603050405020304" pitchFamily="18" charset="0"/>
              </a:rPr>
              <a:t>.</a:t>
            </a:r>
            <a:r>
              <a:rPr lang="en-US" altLang="ja-JP" sz="1800"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Kurochkina</a:t>
            </a:r>
            <a:r>
              <a:rPr lang="en-US" altLang="ja-JP" sz="1800" dirty="0">
                <a:solidFill>
                  <a:srgbClr val="000000"/>
                </a:solidFill>
                <a:effectLst/>
                <a:ea typeface="Times New Roman" panose="02020603050405020304" pitchFamily="18" charset="0"/>
              </a:rPr>
              <a:t>, Ksenia, 2020. </a:t>
            </a:r>
            <a:r>
              <a:rPr lang="en-US" altLang="ja-JP" sz="1800" i="1" dirty="0">
                <a:solidFill>
                  <a:srgbClr val="000000"/>
                </a:solidFill>
                <a:effectLst/>
                <a:ea typeface="游明朝" panose="02020400000000000000" pitchFamily="18" charset="-128"/>
              </a:rPr>
              <a:t>Resettlement of Young People to the Countryside in Japan: Alternative Life Choices in a Changing Society</a:t>
            </a:r>
            <a:r>
              <a:rPr lang="en-US" altLang="ja-JP" sz="1800" dirty="0">
                <a:solidFill>
                  <a:srgbClr val="000000"/>
                </a:solidFill>
                <a:effectLst/>
                <a:ea typeface="游明朝" panose="02020400000000000000" pitchFamily="18" charset="-128"/>
              </a:rPr>
              <a:t>. </a:t>
            </a:r>
            <a:r>
              <a:rPr lang="en-US" altLang="ja-JP" sz="1800" dirty="0" err="1">
                <a:solidFill>
                  <a:srgbClr val="000000"/>
                </a:solidFill>
                <a:effectLst/>
                <a:ea typeface="游明朝" panose="02020400000000000000" pitchFamily="18" charset="-128"/>
              </a:rPr>
              <a:t>Waseda</a:t>
            </a:r>
            <a:r>
              <a:rPr lang="en-US" altLang="ja-JP" sz="1800" dirty="0">
                <a:solidFill>
                  <a:srgbClr val="000000"/>
                </a:solidFill>
                <a:effectLst/>
                <a:ea typeface="游明朝" panose="02020400000000000000" pitchFamily="18" charset="-128"/>
              </a:rPr>
              <a:t> University Doctoral Dissertation.</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LeBaron</a:t>
            </a:r>
            <a:r>
              <a:rPr lang="en-US" altLang="ja-JP" sz="1800" dirty="0">
                <a:solidFill>
                  <a:srgbClr val="000000"/>
                </a:solidFill>
                <a:effectLst/>
                <a:ea typeface="Times New Roman" panose="02020603050405020304" pitchFamily="18" charset="0"/>
              </a:rPr>
              <a:t> von Baeyer, Sarah. 2020. </a:t>
            </a:r>
            <a:r>
              <a:rPr lang="en-US" altLang="ja-JP" sz="1800" i="1" dirty="0">
                <a:solidFill>
                  <a:srgbClr val="000000"/>
                </a:solidFill>
                <a:effectLst/>
                <a:ea typeface="Times New Roman" panose="02020603050405020304" pitchFamily="18" charset="0"/>
              </a:rPr>
              <a:t>Living Transnationally between Japan and Brazil: Routes beyond Roots.</a:t>
            </a:r>
            <a:r>
              <a:rPr lang="en-US" altLang="ja-JP" sz="1800" dirty="0">
                <a:solidFill>
                  <a:srgbClr val="000000"/>
                </a:solidFill>
                <a:effectLst/>
                <a:ea typeface="Times New Roman" panose="02020603050405020304" pitchFamily="18" charset="0"/>
              </a:rPr>
              <a:t> Lanham, Maryland, Lexington Books.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Lessard-Phillips, Laurence, Glenda S. Roberts, and Jenny Phillimore. 2019. ‘Policy and Politics of Migration Post 1945.’ In </a:t>
            </a:r>
            <a:r>
              <a:rPr lang="en-US" altLang="ja-JP" sz="1800" i="1" dirty="0" err="1">
                <a:solidFill>
                  <a:srgbClr val="000000"/>
                </a:solidFill>
                <a:effectLst/>
                <a:ea typeface="Times New Roman" panose="02020603050405020304" pitchFamily="18" charset="0"/>
              </a:rPr>
              <a:t>IRiS</a:t>
            </a:r>
            <a:r>
              <a:rPr lang="en-US" altLang="ja-JP" sz="1800" i="1" dirty="0">
                <a:solidFill>
                  <a:srgbClr val="000000"/>
                </a:solidFill>
                <a:effectLst/>
                <a:ea typeface="Times New Roman" panose="02020603050405020304" pitchFamily="18" charset="0"/>
              </a:rPr>
              <a:t> Working Paper Series</a:t>
            </a:r>
            <a:r>
              <a:rPr lang="en-US" altLang="ja-JP" sz="1800" dirty="0">
                <a:solidFill>
                  <a:srgbClr val="000000"/>
                </a:solidFill>
                <a:effectLst/>
                <a:ea typeface="Times New Roman" panose="02020603050405020304" pitchFamily="18" charset="0"/>
              </a:rPr>
              <a:t> (34). University of Birmingham.</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Liu-Farrer, </a:t>
            </a:r>
            <a:r>
              <a:rPr lang="en-US" altLang="ja-JP" sz="1800" dirty="0" err="1">
                <a:solidFill>
                  <a:srgbClr val="000000"/>
                </a:solidFill>
                <a:effectLst/>
                <a:ea typeface="Times New Roman" panose="02020603050405020304" pitchFamily="18" charset="0"/>
              </a:rPr>
              <a:t>Gracia</a:t>
            </a:r>
            <a:r>
              <a:rPr lang="en-US" altLang="ja-JP" sz="1800" dirty="0">
                <a:solidFill>
                  <a:srgbClr val="000000"/>
                </a:solidFill>
                <a:effectLst/>
                <a:ea typeface="Times New Roman" panose="02020603050405020304" pitchFamily="18" charset="0"/>
              </a:rPr>
              <a:t>. 2020a. ‘Japan and Immigration: Looking Beyond the Tokyo Olympics’ </a:t>
            </a:r>
            <a:r>
              <a:rPr lang="en-US" altLang="ja-JP" sz="1800" i="1" dirty="0">
                <a:solidFill>
                  <a:srgbClr val="000000"/>
                </a:solidFill>
                <a:effectLst/>
                <a:ea typeface="Times New Roman" panose="02020603050405020304" pitchFamily="18" charset="0"/>
              </a:rPr>
              <a:t>The Asia-Pacific Journal: Japan Focus </a:t>
            </a:r>
            <a:r>
              <a:rPr lang="en-US" altLang="ja-JP" sz="1800" dirty="0">
                <a:solidFill>
                  <a:srgbClr val="000000"/>
                </a:solidFill>
                <a:effectLst/>
                <a:ea typeface="Times New Roman" panose="02020603050405020304" pitchFamily="18" charset="0"/>
              </a:rPr>
              <a:t>18 (4) 5: 1-8.</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2020b. </a:t>
            </a:r>
            <a:r>
              <a:rPr lang="en-US" altLang="ja-JP" sz="1800" i="1" dirty="0">
                <a:solidFill>
                  <a:srgbClr val="000000"/>
                </a:solidFill>
                <a:effectLst/>
                <a:ea typeface="Times New Roman" panose="02020603050405020304" pitchFamily="18" charset="0"/>
              </a:rPr>
              <a:t>Immigrant</a:t>
            </a:r>
            <a:r>
              <a:rPr lang="en-US" altLang="ja-JP" sz="1800" i="1" dirty="0">
                <a:solidFill>
                  <a:srgbClr val="000000"/>
                </a:solidFill>
                <a:effectLst/>
                <a:ea typeface="游明朝" panose="02020400000000000000" pitchFamily="18" charset="-128"/>
              </a:rPr>
              <a:t> Japan: Mobility and Belonging in an Ethno-nationalist Society</a:t>
            </a:r>
            <a:r>
              <a:rPr lang="en-US" altLang="ja-JP" sz="1800" dirty="0">
                <a:solidFill>
                  <a:srgbClr val="222222"/>
                </a:solidFill>
                <a:effectLst/>
                <a:ea typeface="游明朝" panose="02020400000000000000" pitchFamily="18" charset="-128"/>
              </a:rPr>
              <a:t>. Ithaca, NY: Cornell University Press.</a:t>
            </a:r>
            <a:r>
              <a:rPr lang="en-US" altLang="ja-JP" sz="1800"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Liu-Farrer, </a:t>
            </a:r>
            <a:r>
              <a:rPr lang="en-US" altLang="ja-JP" sz="1800" dirty="0" err="1">
                <a:solidFill>
                  <a:srgbClr val="000000"/>
                </a:solidFill>
                <a:effectLst/>
                <a:ea typeface="Times New Roman" panose="02020603050405020304" pitchFamily="18" charset="0"/>
              </a:rPr>
              <a:t>Gracia</a:t>
            </a:r>
            <a:r>
              <a:rPr lang="en-US" altLang="ja-JP" sz="1800" dirty="0">
                <a:solidFill>
                  <a:srgbClr val="000000"/>
                </a:solidFill>
                <a:effectLst/>
                <a:ea typeface="Times New Roman" panose="02020603050405020304" pitchFamily="18" charset="0"/>
              </a:rPr>
              <a:t>, Brenda S. Yeoh, and </a:t>
            </a:r>
            <a:r>
              <a:rPr lang="en-US" altLang="ja-JP" sz="1800" dirty="0" err="1">
                <a:solidFill>
                  <a:srgbClr val="000000"/>
                </a:solidFill>
                <a:effectLst/>
                <a:ea typeface="Times New Roman" panose="02020603050405020304" pitchFamily="18" charset="0"/>
              </a:rPr>
              <a:t>Michiel</a:t>
            </a:r>
            <a:r>
              <a:rPr lang="en-US" altLang="ja-JP" sz="1800" dirty="0">
                <a:solidFill>
                  <a:srgbClr val="000000"/>
                </a:solidFill>
                <a:effectLst/>
                <a:ea typeface="Times New Roman" panose="02020603050405020304" pitchFamily="18" charset="0"/>
              </a:rPr>
              <a:t> Baas. 2021. ‘Social Construction of Skill: An Analytical Approach Toward the Question of Skill in Cross-border </a:t>
            </a:r>
            <a:r>
              <a:rPr lang="en-US" altLang="ja-JP" sz="1800" dirty="0" err="1">
                <a:solidFill>
                  <a:srgbClr val="000000"/>
                </a:solidFill>
                <a:effectLst/>
                <a:ea typeface="Times New Roman" panose="02020603050405020304" pitchFamily="18" charset="0"/>
              </a:rPr>
              <a:t>Labour</a:t>
            </a:r>
            <a:r>
              <a:rPr lang="en-US" altLang="ja-JP" sz="1800" dirty="0">
                <a:solidFill>
                  <a:srgbClr val="000000"/>
                </a:solidFill>
                <a:effectLst/>
                <a:ea typeface="Times New Roman" panose="02020603050405020304" pitchFamily="18" charset="0"/>
              </a:rPr>
              <a:t> Mobilities.’ </a:t>
            </a:r>
            <a:r>
              <a:rPr lang="en-US" altLang="ja-JP" sz="1800" i="1" dirty="0">
                <a:solidFill>
                  <a:srgbClr val="000000"/>
                </a:solidFill>
                <a:effectLst/>
                <a:ea typeface="Times New Roman" panose="02020603050405020304" pitchFamily="18" charset="0"/>
              </a:rPr>
              <a:t>Journal of Ethnic and Migration Studies </a:t>
            </a:r>
            <a:r>
              <a:rPr lang="en-US" altLang="ja-JP" sz="1800" dirty="0">
                <a:solidFill>
                  <a:srgbClr val="000000"/>
                </a:solidFill>
                <a:effectLst/>
                <a:ea typeface="Times New Roman" panose="02020603050405020304" pitchFamily="18" charset="0"/>
              </a:rPr>
              <a:t>47 (10): 2237-51.</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Lollini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Niccolo</a:t>
            </a:r>
            <a:r>
              <a:rPr lang="en-US" altLang="ja-JP" sz="1800" dirty="0">
                <a:solidFill>
                  <a:srgbClr val="000000"/>
                </a:solidFill>
                <a:effectLst/>
                <a:ea typeface="Times New Roman" panose="02020603050405020304" pitchFamily="18" charset="0"/>
              </a:rPr>
              <a:t>. 2021. </a:t>
            </a:r>
            <a:r>
              <a:rPr lang="en-US" altLang="ja-JP" sz="1800" i="1" dirty="0">
                <a:solidFill>
                  <a:srgbClr val="000000"/>
                </a:solidFill>
                <a:effectLst/>
                <a:ea typeface="Times New Roman" panose="02020603050405020304" pitchFamily="18" charset="0"/>
              </a:rPr>
              <a:t>Becoming a Farmer in Japan.</a:t>
            </a:r>
            <a:r>
              <a:rPr lang="en-US" altLang="ja-JP" sz="1800" dirty="0">
                <a:solidFill>
                  <a:srgbClr val="000000"/>
                </a:solidFill>
                <a:effectLst/>
                <a:ea typeface="Times New Roman" panose="02020603050405020304" pitchFamily="18" charset="0"/>
              </a:rPr>
              <a:t> Oxford University Doctoral Dissertation.</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MAFF. 2019. ‘</a:t>
            </a:r>
            <a:r>
              <a:rPr lang="en-US" altLang="ja-JP" sz="1800" dirty="0" err="1">
                <a:solidFill>
                  <a:srgbClr val="000000"/>
                </a:solidFill>
                <a:effectLst/>
                <a:ea typeface="Times New Roman" panose="02020603050405020304" pitchFamily="18" charset="0"/>
              </a:rPr>
              <a:t>Nōgyō</a:t>
            </a:r>
            <a:r>
              <a:rPr lang="en-US" altLang="ja-JP" sz="1800" dirty="0">
                <a:solidFill>
                  <a:srgbClr val="000000"/>
                </a:solidFill>
                <a:effectLst/>
                <a:ea typeface="Times New Roman" panose="02020603050405020304" pitchFamily="18" charset="0"/>
              </a:rPr>
              <a:t> no </a:t>
            </a:r>
            <a:r>
              <a:rPr lang="en-US" altLang="ja-JP" sz="1800" dirty="0" err="1">
                <a:solidFill>
                  <a:srgbClr val="000000"/>
                </a:solidFill>
                <a:effectLst/>
                <a:ea typeface="Times New Roman" panose="02020603050405020304" pitchFamily="18" charset="0"/>
              </a:rPr>
              <a:t>gaikokujin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jishuusei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ukeire</a:t>
            </a:r>
            <a:r>
              <a:rPr lang="en-US" altLang="ja-JP" sz="1800" dirty="0">
                <a:solidFill>
                  <a:srgbClr val="000000"/>
                </a:solidFill>
                <a:effectLst/>
                <a:ea typeface="Times New Roman" panose="02020603050405020304" pitchFamily="18" charset="0"/>
              </a:rPr>
              <a:t> no </a:t>
            </a:r>
            <a:r>
              <a:rPr lang="en-US" altLang="ja-JP" sz="1800" dirty="0" err="1">
                <a:solidFill>
                  <a:srgbClr val="000000"/>
                </a:solidFill>
                <a:effectLst/>
                <a:ea typeface="Times New Roman" panose="02020603050405020304" pitchFamily="18" charset="0"/>
              </a:rPr>
              <a:t>yūryō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jirei</a:t>
            </a:r>
            <a:r>
              <a:rPr lang="en-US" altLang="ja-JP" sz="1800" dirty="0">
                <a:solidFill>
                  <a:srgbClr val="000000"/>
                </a:solidFill>
                <a:effectLst/>
                <a:ea typeface="Times New Roman" panose="02020603050405020304" pitchFamily="18" charset="0"/>
              </a:rPr>
              <a:t> (Good Cases of Accepting TITP Foreigners in Farming).’ https://</a:t>
            </a:r>
            <a:r>
              <a:rPr lang="en-US" altLang="ja-JP" sz="1800" dirty="0" err="1">
                <a:solidFill>
                  <a:srgbClr val="000000"/>
                </a:solidFill>
                <a:effectLst/>
                <a:ea typeface="Times New Roman" panose="02020603050405020304" pitchFamily="18" charset="0"/>
              </a:rPr>
              <a:t>www.maff.go.jp</a:t>
            </a:r>
            <a:r>
              <a:rPr lang="en-US" altLang="ja-JP" sz="1800" dirty="0">
                <a:solidFill>
                  <a:srgbClr val="000000"/>
                </a:solidFill>
                <a:effectLst/>
                <a:ea typeface="Times New Roman" panose="02020603050405020304" pitchFamily="18" charset="0"/>
              </a:rPr>
              <a:t>/j/</a:t>
            </a:r>
            <a:r>
              <a:rPr lang="en-US" altLang="ja-JP" sz="1800" dirty="0" err="1">
                <a:solidFill>
                  <a:srgbClr val="000000"/>
                </a:solidFill>
                <a:effectLst/>
                <a:ea typeface="Times New Roman" panose="02020603050405020304" pitchFamily="18" charset="0"/>
              </a:rPr>
              <a:t>keiei</a:t>
            </a:r>
            <a:r>
              <a:rPr lang="en-US" altLang="ja-JP" sz="1800" dirty="0">
                <a:solidFill>
                  <a:srgbClr val="000000"/>
                </a:solidFill>
                <a:effectLst/>
                <a:ea typeface="Times New Roman" panose="02020603050405020304" pitchFamily="18" charset="0"/>
              </a:rPr>
              <a:t>/foreigner/attach/pdf/index-78.pdf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2021. ‘</a:t>
            </a:r>
            <a:r>
              <a:rPr lang="en-US" altLang="ja-JP" sz="1800" dirty="0" err="1">
                <a:solidFill>
                  <a:srgbClr val="000000"/>
                </a:solidFill>
                <a:effectLst/>
                <a:ea typeface="Times New Roman" panose="02020603050405020304" pitchFamily="18" charset="0"/>
              </a:rPr>
              <a:t>Nōgyō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rōdōryoku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kansuru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tōkei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Kikanteki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nōgyō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jūjisha</a:t>
            </a:r>
            <a:r>
              <a:rPr lang="en-US" altLang="ja-JP" sz="1800" dirty="0">
                <a:solidFill>
                  <a:srgbClr val="000000"/>
                </a:solidFill>
                <a:effectLst/>
                <a:ea typeface="Times New Roman" panose="02020603050405020304" pitchFamily="18" charset="0"/>
              </a:rPr>
              <a:t> (Kojin </a:t>
            </a:r>
            <a:r>
              <a:rPr lang="en-US" altLang="ja-JP" sz="1800" dirty="0" err="1">
                <a:solidFill>
                  <a:srgbClr val="000000"/>
                </a:solidFill>
                <a:effectLst/>
                <a:ea typeface="Times New Roman" panose="02020603050405020304" pitchFamily="18" charset="0"/>
              </a:rPr>
              <a:t>keieitai</a:t>
            </a:r>
            <a:r>
              <a:rPr lang="en-US" altLang="ja-JP" sz="1800" dirty="0">
                <a:solidFill>
                  <a:srgbClr val="000000"/>
                </a:solidFill>
                <a:effectLst/>
                <a:ea typeface="Times New Roman" panose="02020603050405020304" pitchFamily="18" charset="0"/>
              </a:rPr>
              <a:t>) (Statistics on Agricultural Labor Force: People who Do Farming as Main Job (Individual Enterprise)).’ https://</a:t>
            </a:r>
            <a:r>
              <a:rPr lang="en-US" altLang="ja-JP" sz="1800" dirty="0" err="1">
                <a:solidFill>
                  <a:srgbClr val="000000"/>
                </a:solidFill>
                <a:effectLst/>
                <a:ea typeface="Times New Roman" panose="02020603050405020304" pitchFamily="18" charset="0"/>
              </a:rPr>
              <a:t>www.maff.go.jp</a:t>
            </a:r>
            <a:r>
              <a:rPr lang="en-US" altLang="ja-JP" sz="1800" dirty="0">
                <a:solidFill>
                  <a:srgbClr val="000000"/>
                </a:solidFill>
                <a:effectLst/>
                <a:ea typeface="Times New Roman" panose="02020603050405020304" pitchFamily="18" charset="0"/>
              </a:rPr>
              <a:t>/j/</a:t>
            </a:r>
            <a:r>
              <a:rPr lang="en-US" altLang="ja-JP" sz="1800" dirty="0" err="1">
                <a:solidFill>
                  <a:srgbClr val="000000"/>
                </a:solidFill>
                <a:effectLst/>
                <a:ea typeface="Times New Roman" panose="02020603050405020304" pitchFamily="18" charset="0"/>
              </a:rPr>
              <a:t>tokei</a:t>
            </a:r>
            <a:r>
              <a:rPr lang="en-US" altLang="ja-JP" sz="1800" dirty="0">
                <a:solidFill>
                  <a:srgbClr val="000000"/>
                </a:solidFill>
                <a:effectLst/>
                <a:ea typeface="Times New Roman" panose="02020603050405020304" pitchFamily="18" charset="0"/>
              </a:rPr>
              <a:t>/</a:t>
            </a:r>
            <a:r>
              <a:rPr lang="en-US" altLang="ja-JP" sz="1800" dirty="0" err="1">
                <a:solidFill>
                  <a:srgbClr val="000000"/>
                </a:solidFill>
                <a:effectLst/>
                <a:ea typeface="Times New Roman" panose="02020603050405020304" pitchFamily="18" charset="0"/>
              </a:rPr>
              <a:t>sihyo</a:t>
            </a:r>
            <a:r>
              <a:rPr lang="en-US" altLang="ja-JP" sz="1800" dirty="0">
                <a:solidFill>
                  <a:srgbClr val="000000"/>
                </a:solidFill>
                <a:effectLst/>
                <a:ea typeface="Times New Roman" panose="02020603050405020304" pitchFamily="18" charset="0"/>
              </a:rPr>
              <a:t>/data/08.html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2022. </a:t>
            </a:r>
            <a:r>
              <a:rPr lang="en-US" altLang="ja-JP" sz="1800" dirty="0" err="1">
                <a:solidFill>
                  <a:srgbClr val="000000"/>
                </a:solidFill>
                <a:effectLst/>
                <a:ea typeface="Times New Roman" panose="02020603050405020304" pitchFamily="18" charset="0"/>
              </a:rPr>
              <a:t>Shokuryō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nōgyō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nōson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hakusho</a:t>
            </a:r>
            <a:r>
              <a:rPr lang="en-US" altLang="ja-JP" sz="1800" dirty="0">
                <a:solidFill>
                  <a:srgbClr val="000000"/>
                </a:solidFill>
                <a:effectLst/>
                <a:ea typeface="Times New Roman" panose="02020603050405020304" pitchFamily="18" charset="0"/>
              </a:rPr>
              <a:t> (White Paper on Food, Agriculture, and Farming Villages). </a:t>
            </a:r>
            <a:r>
              <a:rPr lang="en-US" altLang="ja-JP" sz="1800" u="sng" dirty="0">
                <a:solidFill>
                  <a:srgbClr val="000000"/>
                </a:solidFill>
                <a:effectLst/>
                <a:ea typeface="Times New Roman" panose="02020603050405020304" pitchFamily="18" charset="0"/>
              </a:rPr>
              <a:t>https://</a:t>
            </a:r>
            <a:r>
              <a:rPr lang="en-US" altLang="ja-JP" sz="1800" u="sng" dirty="0" err="1">
                <a:solidFill>
                  <a:srgbClr val="000000"/>
                </a:solidFill>
                <a:effectLst/>
                <a:ea typeface="Times New Roman" panose="02020603050405020304" pitchFamily="18" charset="0"/>
              </a:rPr>
              <a:t>www.maff.go.jp</a:t>
            </a:r>
            <a:r>
              <a:rPr lang="en-US" altLang="ja-JP" sz="1800" u="sng" dirty="0">
                <a:solidFill>
                  <a:srgbClr val="000000"/>
                </a:solidFill>
                <a:effectLst/>
                <a:ea typeface="Times New Roman" panose="02020603050405020304" pitchFamily="18" charset="0"/>
              </a:rPr>
              <a:t>/j/</a:t>
            </a:r>
            <a:r>
              <a:rPr lang="en-US" altLang="ja-JP" sz="1800" u="sng" dirty="0" err="1">
                <a:solidFill>
                  <a:srgbClr val="000000"/>
                </a:solidFill>
                <a:effectLst/>
                <a:ea typeface="Times New Roman" panose="02020603050405020304" pitchFamily="18" charset="0"/>
              </a:rPr>
              <a:t>wpaper</a:t>
            </a:r>
            <a:r>
              <a:rPr lang="en-US" altLang="ja-JP" sz="1800" u="sng" dirty="0">
                <a:solidFill>
                  <a:srgbClr val="000000"/>
                </a:solidFill>
                <a:effectLst/>
                <a:ea typeface="Times New Roman" panose="02020603050405020304" pitchFamily="18" charset="0"/>
              </a:rPr>
              <a:t>/</a:t>
            </a:r>
            <a:r>
              <a:rPr lang="en-US" altLang="ja-JP" sz="1800" u="sng" dirty="0" err="1">
                <a:solidFill>
                  <a:srgbClr val="000000"/>
                </a:solidFill>
                <a:effectLst/>
                <a:ea typeface="Times New Roman" panose="02020603050405020304" pitchFamily="18" charset="0"/>
              </a:rPr>
              <a:t>w_maff</a:t>
            </a:r>
            <a:r>
              <a:rPr lang="en-US" altLang="ja-JP" sz="1800" u="sng" dirty="0">
                <a:solidFill>
                  <a:srgbClr val="000000"/>
                </a:solidFill>
                <a:effectLst/>
                <a:ea typeface="Times New Roman" panose="02020603050405020304" pitchFamily="18" charset="0"/>
              </a:rPr>
              <a:t>/r3/</a:t>
            </a:r>
            <a:r>
              <a:rPr lang="en-US" altLang="ja-JP" sz="1800" u="sng" dirty="0" err="1">
                <a:solidFill>
                  <a:srgbClr val="000000"/>
                </a:solidFill>
                <a:effectLst/>
                <a:ea typeface="Times New Roman" panose="02020603050405020304" pitchFamily="18" charset="0"/>
              </a:rPr>
              <a:t>zenbun.html</a:t>
            </a:r>
            <a:r>
              <a:rPr lang="en-US" altLang="ja-JP" sz="1800" dirty="0">
                <a:solidFill>
                  <a:srgbClr val="000000"/>
                </a:solidFill>
                <a:effectLst/>
                <a:ea typeface="Times New Roman" panose="02020603050405020304" pitchFamily="18" charset="0"/>
              </a:rPr>
              <a:t>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Meng, Liang. 2014. </a:t>
            </a:r>
            <a:r>
              <a:rPr lang="en-US" altLang="ja-JP" sz="1800" i="1" dirty="0">
                <a:solidFill>
                  <a:srgbClr val="000000"/>
                </a:solidFill>
                <a:effectLst/>
                <a:ea typeface="Times New Roman" panose="02020603050405020304" pitchFamily="18" charset="0"/>
              </a:rPr>
              <a:t>Seasonal </a:t>
            </a:r>
            <a:r>
              <a:rPr lang="en-US" altLang="ja-JP" sz="1800" i="1" dirty="0" err="1">
                <a:solidFill>
                  <a:srgbClr val="000000"/>
                </a:solidFill>
                <a:effectLst/>
                <a:ea typeface="Times New Roman" panose="02020603050405020304" pitchFamily="18" charset="0"/>
              </a:rPr>
              <a:t>Labour</a:t>
            </a:r>
            <a:r>
              <a:rPr lang="en-US" altLang="ja-JP" sz="1800" i="1" dirty="0">
                <a:solidFill>
                  <a:srgbClr val="000000"/>
                </a:solidFill>
                <a:effectLst/>
                <a:ea typeface="Times New Roman" panose="02020603050405020304" pitchFamily="18" charset="0"/>
              </a:rPr>
              <a:t> Migration of Chinese Agricultural Workers to Kawakami Village:  Migrant Realities, Negotiations, and a Collaborative Power Network.</a:t>
            </a:r>
            <a:r>
              <a:rPr lang="en-US" altLang="ja-JP" sz="1800" dirty="0">
                <a:solidFill>
                  <a:srgbClr val="000000"/>
                </a:solidFill>
                <a:effectLst/>
                <a:ea typeface="Times New Roman" panose="02020603050405020304" pitchFamily="18" charset="0"/>
              </a:rPr>
              <a:t>.  Jesus College, Department of East-Asian Studies, University of Cambridge Doctoral Dissertation, 2014.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Mills, Mary Beth. 1999. </a:t>
            </a:r>
            <a:r>
              <a:rPr lang="en-US" altLang="ja-JP" sz="1800" i="1" dirty="0">
                <a:solidFill>
                  <a:srgbClr val="000000"/>
                </a:solidFill>
                <a:effectLst/>
                <a:ea typeface="Times New Roman" panose="02020603050405020304" pitchFamily="18" charset="0"/>
              </a:rPr>
              <a:t>Thai Women in the Global </a:t>
            </a:r>
            <a:r>
              <a:rPr lang="en-US" altLang="ja-JP" sz="1800" i="1" dirty="0" err="1">
                <a:solidFill>
                  <a:srgbClr val="000000"/>
                </a:solidFill>
                <a:effectLst/>
                <a:ea typeface="Times New Roman" panose="02020603050405020304" pitchFamily="18" charset="0"/>
              </a:rPr>
              <a:t>Labour</a:t>
            </a:r>
            <a:r>
              <a:rPr lang="en-US" altLang="ja-JP" sz="1800" i="1" dirty="0">
                <a:solidFill>
                  <a:srgbClr val="000000"/>
                </a:solidFill>
                <a:effectLst/>
                <a:ea typeface="Times New Roman" panose="02020603050405020304" pitchFamily="18" charset="0"/>
              </a:rPr>
              <a:t> Force: Consuming Desires, Contested Selves.</a:t>
            </a:r>
            <a:r>
              <a:rPr lang="en-US" altLang="ja-JP" sz="1800" dirty="0">
                <a:solidFill>
                  <a:srgbClr val="000000"/>
                </a:solidFill>
                <a:effectLst/>
                <a:ea typeface="Times New Roman" panose="02020603050405020304" pitchFamily="18" charset="0"/>
              </a:rPr>
              <a:t> New Brunswick, NJ: Rutgers University Press.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MHLW. 2022. ‘“</a:t>
            </a:r>
            <a:r>
              <a:rPr lang="en-US" altLang="ja-JP" sz="1800" dirty="0" err="1">
                <a:solidFill>
                  <a:srgbClr val="000000"/>
                </a:solidFill>
                <a:effectLst/>
                <a:ea typeface="Times New Roman" panose="02020603050405020304" pitchFamily="18" charset="0"/>
              </a:rPr>
              <a:t>Hatarakikata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kaikaku</a:t>
            </a:r>
            <a:r>
              <a:rPr lang="en-US" altLang="ja-JP" sz="1800" dirty="0">
                <a:solidFill>
                  <a:srgbClr val="000000"/>
                </a:solidFill>
                <a:effectLst/>
                <a:ea typeface="Times New Roman" panose="02020603050405020304" pitchFamily="18" charset="0"/>
              </a:rPr>
              <a:t>” no </a:t>
            </a:r>
            <a:r>
              <a:rPr lang="en-US" altLang="ja-JP" sz="1800" dirty="0" err="1">
                <a:solidFill>
                  <a:srgbClr val="000000"/>
                </a:solidFill>
                <a:effectLst/>
                <a:ea typeface="Times New Roman" panose="02020603050405020304" pitchFamily="18" charset="0"/>
              </a:rPr>
              <a:t>jitsugen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mukete</a:t>
            </a:r>
            <a:r>
              <a:rPr lang="en-US" altLang="ja-JP" sz="1800" dirty="0">
                <a:solidFill>
                  <a:srgbClr val="000000"/>
                </a:solidFill>
                <a:effectLst/>
                <a:ea typeface="Times New Roman" panose="02020603050405020304" pitchFamily="18" charset="0"/>
              </a:rPr>
              <a:t> (Toward the Achievement of Working Style Reform).’ https://</a:t>
            </a:r>
            <a:r>
              <a:rPr lang="en-US" altLang="ja-JP" sz="1800" dirty="0" err="1">
                <a:solidFill>
                  <a:srgbClr val="000000"/>
                </a:solidFill>
                <a:effectLst/>
                <a:ea typeface="Times New Roman" panose="02020603050405020304" pitchFamily="18" charset="0"/>
              </a:rPr>
              <a:t>www.mhlw.go.jp</a:t>
            </a:r>
            <a:r>
              <a:rPr lang="en-US" altLang="ja-JP" sz="1800" dirty="0">
                <a:solidFill>
                  <a:srgbClr val="000000"/>
                </a:solidFill>
                <a:effectLst/>
                <a:ea typeface="Times New Roman" panose="02020603050405020304" pitchFamily="18" charset="0"/>
              </a:rPr>
              <a:t>/</a:t>
            </a:r>
            <a:r>
              <a:rPr lang="en-US" altLang="ja-JP" sz="1800" dirty="0" err="1">
                <a:solidFill>
                  <a:srgbClr val="000000"/>
                </a:solidFill>
                <a:effectLst/>
                <a:ea typeface="Times New Roman" panose="02020603050405020304" pitchFamily="18" charset="0"/>
              </a:rPr>
              <a:t>stf</a:t>
            </a:r>
            <a:r>
              <a:rPr lang="en-US" altLang="ja-JP" sz="1800" dirty="0">
                <a:solidFill>
                  <a:srgbClr val="000000"/>
                </a:solidFill>
                <a:effectLst/>
                <a:ea typeface="Times New Roman" panose="02020603050405020304" pitchFamily="18" charset="0"/>
              </a:rPr>
              <a:t>/</a:t>
            </a:r>
            <a:r>
              <a:rPr lang="en-US" altLang="ja-JP" sz="1800" dirty="0" err="1">
                <a:solidFill>
                  <a:srgbClr val="000000"/>
                </a:solidFill>
                <a:effectLst/>
                <a:ea typeface="Times New Roman" panose="02020603050405020304" pitchFamily="18" charset="0"/>
              </a:rPr>
              <a:t>seisakunitsuite</a:t>
            </a:r>
            <a:r>
              <a:rPr lang="en-US" altLang="ja-JP" sz="1800" dirty="0">
                <a:solidFill>
                  <a:srgbClr val="000000"/>
                </a:solidFill>
                <a:effectLst/>
                <a:ea typeface="Times New Roman" panose="02020603050405020304" pitchFamily="18" charset="0"/>
              </a:rPr>
              <a:t>/bunya/0000148322.html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MLIT. 2019. ‘</a:t>
            </a:r>
            <a:r>
              <a:rPr lang="en-US" altLang="ja-JP" sz="1800" dirty="0" err="1">
                <a:solidFill>
                  <a:srgbClr val="000000"/>
                </a:solidFill>
                <a:effectLst/>
                <a:ea typeface="Times New Roman" panose="02020603050405020304" pitchFamily="18" charset="0"/>
              </a:rPr>
              <a:t>Aratana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gaikokujinzaino</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ukeire</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tsuite</a:t>
            </a:r>
            <a:r>
              <a:rPr lang="en-US" altLang="ja-JP" sz="1800" dirty="0">
                <a:solidFill>
                  <a:srgbClr val="000000"/>
                </a:solidFill>
                <a:effectLst/>
                <a:ea typeface="Times New Roman" panose="02020603050405020304" pitchFamily="18" charset="0"/>
              </a:rPr>
              <a:t> (About the Acceptance of New Foreign Human Resources.’ http://</a:t>
            </a:r>
            <a:r>
              <a:rPr lang="en-US" altLang="ja-JP" sz="1800" dirty="0" err="1">
                <a:solidFill>
                  <a:srgbClr val="000000"/>
                </a:solidFill>
                <a:effectLst/>
                <a:ea typeface="Times New Roman" panose="02020603050405020304" pitchFamily="18" charset="0"/>
              </a:rPr>
              <a:t>www.thr.mlit.go.jp</a:t>
            </a:r>
            <a:r>
              <a:rPr lang="en-US" altLang="ja-JP" sz="1800" dirty="0">
                <a:solidFill>
                  <a:srgbClr val="000000"/>
                </a:solidFill>
                <a:effectLst/>
                <a:ea typeface="Times New Roman" panose="02020603050405020304" pitchFamily="18" charset="0"/>
              </a:rPr>
              <a:t>/</a:t>
            </a:r>
            <a:r>
              <a:rPr lang="en-US" altLang="ja-JP" sz="1800" dirty="0" err="1">
                <a:solidFill>
                  <a:srgbClr val="000000"/>
                </a:solidFill>
                <a:effectLst/>
                <a:ea typeface="Times New Roman" panose="02020603050405020304" pitchFamily="18" charset="0"/>
              </a:rPr>
              <a:t>bumon</a:t>
            </a:r>
            <a:r>
              <a:rPr lang="en-US" altLang="ja-JP" sz="1800" dirty="0">
                <a:solidFill>
                  <a:srgbClr val="000000"/>
                </a:solidFill>
                <a:effectLst/>
                <a:ea typeface="Times New Roman" panose="02020603050405020304" pitchFamily="18" charset="0"/>
              </a:rPr>
              <a:t>/b06111/</a:t>
            </a:r>
            <a:r>
              <a:rPr lang="en-US" altLang="ja-JP" sz="1800" dirty="0" err="1">
                <a:solidFill>
                  <a:srgbClr val="000000"/>
                </a:solidFill>
                <a:effectLst/>
                <a:ea typeface="Times New Roman" panose="02020603050405020304" pitchFamily="18" charset="0"/>
              </a:rPr>
              <a:t>kenseibup</a:t>
            </a:r>
            <a:r>
              <a:rPr lang="en-US" altLang="ja-JP" sz="1800" dirty="0">
                <a:solidFill>
                  <a:srgbClr val="000000"/>
                </a:solidFill>
                <a:effectLst/>
                <a:ea typeface="Times New Roman" panose="02020603050405020304" pitchFamily="18" charset="0"/>
              </a:rPr>
              <a:t>/</a:t>
            </a:r>
            <a:r>
              <a:rPr lang="en-US" altLang="ja-JP" sz="1800" dirty="0" err="1">
                <a:solidFill>
                  <a:srgbClr val="000000"/>
                </a:solidFill>
                <a:effectLst/>
                <a:ea typeface="Times New Roman" panose="02020603050405020304" pitchFamily="18" charset="0"/>
              </a:rPr>
              <a:t>plan_build</a:t>
            </a:r>
            <a:r>
              <a:rPr lang="en-US" altLang="ja-JP" sz="1800" dirty="0">
                <a:solidFill>
                  <a:srgbClr val="000000"/>
                </a:solidFill>
                <a:effectLst/>
                <a:ea typeface="Times New Roman" panose="02020603050405020304" pitchFamily="18" charset="0"/>
              </a:rPr>
              <a:t>/pdf_0810/190507_siryou1.pdf (accessed 28 Mar 2023).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MOJ. 2019. ‘</a:t>
            </a:r>
            <a:r>
              <a:rPr lang="en-US" altLang="ja-JP" sz="1800" dirty="0" err="1">
                <a:solidFill>
                  <a:srgbClr val="000000"/>
                </a:solidFill>
                <a:effectLst/>
                <a:ea typeface="Times New Roman" panose="02020603050405020304" pitchFamily="18" charset="0"/>
              </a:rPr>
              <a:t>Tokutei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rīfuretto</a:t>
            </a:r>
            <a:r>
              <a:rPr lang="en-US" altLang="ja-JP" sz="1800" dirty="0">
                <a:solidFill>
                  <a:srgbClr val="000000"/>
                </a:solidFill>
                <a:effectLst/>
                <a:ea typeface="Times New Roman" panose="02020603050405020304" pitchFamily="18" charset="0"/>
              </a:rPr>
              <a:t> (Leaflet for SSW).’ </a:t>
            </a:r>
            <a:r>
              <a:rPr lang="en-US" altLang="ja-JP" sz="1800" u="sng" dirty="0">
                <a:solidFill>
                  <a:srgbClr val="000000"/>
                </a:solidFill>
                <a:effectLst/>
                <a:ea typeface="Times New Roman" panose="02020603050405020304" pitchFamily="18" charset="0"/>
              </a:rPr>
              <a:t>https://</a:t>
            </a:r>
            <a:r>
              <a:rPr lang="en-US" altLang="ja-JP" sz="1800" u="sng" dirty="0" err="1">
                <a:solidFill>
                  <a:srgbClr val="000000"/>
                </a:solidFill>
                <a:effectLst/>
                <a:ea typeface="Times New Roman" panose="02020603050405020304" pitchFamily="18" charset="0"/>
              </a:rPr>
              <a:t>www.moj.go.jp</a:t>
            </a:r>
            <a:r>
              <a:rPr lang="en-US" altLang="ja-JP" sz="1800" u="sng" dirty="0">
                <a:solidFill>
                  <a:srgbClr val="000000"/>
                </a:solidFill>
                <a:effectLst/>
                <a:ea typeface="Times New Roman" panose="02020603050405020304" pitchFamily="18" charset="0"/>
              </a:rPr>
              <a:t>/isa/content/930004040.pdf</a:t>
            </a:r>
            <a:r>
              <a:rPr lang="en-US" altLang="ja-JP" sz="1800" dirty="0">
                <a:solidFill>
                  <a:srgbClr val="000000"/>
                </a:solidFill>
                <a:effectLst/>
                <a:ea typeface="Times New Roman" panose="02020603050405020304" pitchFamily="18" charset="0"/>
              </a:rPr>
              <a:t>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2021. ‘Immigration Control and Residency Management: Part I: Immigration Control and Residency Management in Recent Years.’ https://</a:t>
            </a:r>
            <a:r>
              <a:rPr lang="en-US" altLang="ja-JP" sz="1800" dirty="0" err="1">
                <a:solidFill>
                  <a:srgbClr val="000000"/>
                </a:solidFill>
                <a:effectLst/>
                <a:ea typeface="Times New Roman" panose="02020603050405020304" pitchFamily="18" charset="0"/>
              </a:rPr>
              <a:t>www.moj.go.jp</a:t>
            </a:r>
            <a:r>
              <a:rPr lang="en-US" altLang="ja-JP" sz="1800" dirty="0">
                <a:solidFill>
                  <a:srgbClr val="000000"/>
                </a:solidFill>
                <a:effectLst/>
                <a:ea typeface="Times New Roman" panose="02020603050405020304" pitchFamily="18" charset="0"/>
              </a:rPr>
              <a:t>/isa/content/001361699.pdf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2022. ‘</a:t>
            </a:r>
            <a:r>
              <a:rPr lang="en-US" altLang="ja-JP" sz="1800" dirty="0" err="1">
                <a:solidFill>
                  <a:srgbClr val="000000"/>
                </a:solidFill>
                <a:effectLst/>
                <a:ea typeface="Times New Roman" panose="02020603050405020304" pitchFamily="18" charset="0"/>
              </a:rPr>
              <a:t>Tokutei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ichigou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zairyū</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gaikokujinsū</a:t>
            </a:r>
            <a:r>
              <a:rPr lang="en-US" altLang="ja-JP" sz="1800" dirty="0">
                <a:solidFill>
                  <a:srgbClr val="000000"/>
                </a:solidFill>
                <a:effectLst/>
                <a:ea typeface="Times New Roman" panose="02020603050405020304" pitchFamily="18" charset="0"/>
              </a:rPr>
              <a:t>. Reiwa 4nen 6gatumatsu </a:t>
            </a:r>
            <a:r>
              <a:rPr lang="en-US" altLang="ja-JP" sz="1800" dirty="0" err="1">
                <a:solidFill>
                  <a:srgbClr val="000000"/>
                </a:solidFill>
                <a:effectLst/>
                <a:ea typeface="Times New Roman" panose="02020603050405020304" pitchFamily="18" charset="0"/>
              </a:rPr>
              <a:t>genzai</a:t>
            </a:r>
            <a:r>
              <a:rPr lang="en-US" altLang="ja-JP" sz="1800" dirty="0">
                <a:solidFill>
                  <a:srgbClr val="000000"/>
                </a:solidFill>
                <a:effectLst/>
                <a:ea typeface="Times New Roman" panose="02020603050405020304" pitchFamily="18" charset="0"/>
              </a:rPr>
              <a:t> (Number of SSW1 as of June 2022).’ https://</a:t>
            </a:r>
            <a:r>
              <a:rPr lang="en-US" altLang="ja-JP" sz="1800" dirty="0" err="1">
                <a:solidFill>
                  <a:srgbClr val="000000"/>
                </a:solidFill>
                <a:effectLst/>
                <a:ea typeface="Times New Roman" panose="02020603050405020304" pitchFamily="18" charset="0"/>
              </a:rPr>
              <a:t>www.moj.go.jp</a:t>
            </a:r>
            <a:r>
              <a:rPr lang="en-US" altLang="ja-JP" sz="1800" dirty="0">
                <a:solidFill>
                  <a:srgbClr val="000000"/>
                </a:solidFill>
                <a:effectLst/>
                <a:ea typeface="Times New Roman" panose="02020603050405020304" pitchFamily="18" charset="0"/>
              </a:rPr>
              <a:t>/isa/policies/</a:t>
            </a:r>
            <a:r>
              <a:rPr lang="en-US" altLang="ja-JP" sz="1800" dirty="0" err="1">
                <a:solidFill>
                  <a:srgbClr val="000000"/>
                </a:solidFill>
                <a:effectLst/>
                <a:ea typeface="Times New Roman" panose="02020603050405020304" pitchFamily="18" charset="0"/>
              </a:rPr>
              <a:t>ssw</a:t>
            </a:r>
            <a:r>
              <a:rPr lang="en-US" altLang="ja-JP" sz="1800" dirty="0">
                <a:solidFill>
                  <a:srgbClr val="000000"/>
                </a:solidFill>
                <a:effectLst/>
                <a:ea typeface="Times New Roman" panose="02020603050405020304" pitchFamily="18" charset="0"/>
              </a:rPr>
              <a:t>/nyuukokukanri07_00215.html (accessed 28 Mar 2023).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2023a. ‘</a:t>
            </a:r>
            <a:r>
              <a:rPr lang="en-US" altLang="ja-JP" sz="1800" dirty="0" err="1">
                <a:solidFill>
                  <a:srgbClr val="000000"/>
                </a:solidFill>
                <a:effectLst/>
                <a:ea typeface="Times New Roman" panose="02020603050405020304" pitchFamily="18" charset="0"/>
              </a:rPr>
              <a:t>Tokutei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ichigou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zairyū</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gaikokujinsū</a:t>
            </a:r>
            <a:r>
              <a:rPr lang="en-US" altLang="ja-JP" sz="1800" dirty="0">
                <a:solidFill>
                  <a:srgbClr val="000000"/>
                </a:solidFill>
                <a:effectLst/>
                <a:ea typeface="Times New Roman" panose="02020603050405020304" pitchFamily="18" charset="0"/>
              </a:rPr>
              <a:t>. Reiwa 4nen 12gatsumatsu </a:t>
            </a:r>
            <a:r>
              <a:rPr lang="en-US" altLang="ja-JP" sz="1800" dirty="0" err="1">
                <a:solidFill>
                  <a:srgbClr val="000000"/>
                </a:solidFill>
                <a:effectLst/>
                <a:ea typeface="Times New Roman" panose="02020603050405020304" pitchFamily="18" charset="0"/>
              </a:rPr>
              <a:t>genzai</a:t>
            </a:r>
            <a:r>
              <a:rPr lang="en-US" altLang="ja-JP" sz="1800" dirty="0">
                <a:solidFill>
                  <a:srgbClr val="000000"/>
                </a:solidFill>
                <a:effectLst/>
                <a:ea typeface="Times New Roman" panose="02020603050405020304" pitchFamily="18" charset="0"/>
              </a:rPr>
              <a:t> (Number of SSW1 as of December 2022).’ https://</a:t>
            </a:r>
            <a:r>
              <a:rPr lang="en-US" altLang="ja-JP" sz="1800" dirty="0" err="1">
                <a:solidFill>
                  <a:srgbClr val="000000"/>
                </a:solidFill>
                <a:effectLst/>
                <a:ea typeface="Times New Roman" panose="02020603050405020304" pitchFamily="18" charset="0"/>
              </a:rPr>
              <a:t>www.moj.go.jp</a:t>
            </a:r>
            <a:r>
              <a:rPr lang="en-US" altLang="ja-JP" sz="1800" dirty="0">
                <a:solidFill>
                  <a:srgbClr val="000000"/>
                </a:solidFill>
                <a:effectLst/>
                <a:ea typeface="Times New Roman" panose="02020603050405020304" pitchFamily="18" charset="0"/>
              </a:rPr>
              <a:t>/isa/content/001391804.pdf (accessed 28 Mar 2023).</a:t>
            </a:r>
            <a:r>
              <a:rPr lang="en-US" altLang="ja-JP" sz="1800" dirty="0">
                <a:effectLst/>
                <a:ea typeface="游明朝" panose="02020400000000000000" pitchFamily="18" charset="-128"/>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2023b.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jisshū</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seudo</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oyobi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tokutei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seido</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noarikata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kansuru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yūshikisha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kaigi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dai</a:t>
            </a:r>
            <a:r>
              <a:rPr lang="en-US" altLang="ja-JP" sz="1800" dirty="0">
                <a:solidFill>
                  <a:srgbClr val="000000"/>
                </a:solidFill>
                <a:effectLst/>
                <a:ea typeface="Times New Roman" panose="02020603050405020304" pitchFamily="18" charset="0"/>
              </a:rPr>
              <a:t> 4 kai)’ (The 4th Advisory Committee of Deliberating TITP and SSW systems) </a:t>
            </a:r>
            <a:r>
              <a:rPr lang="en-US" altLang="ja-JP" sz="1800" dirty="0">
                <a:effectLst/>
                <a:ea typeface="Times New Roman" panose="02020603050405020304" pitchFamily="18" charset="0"/>
              </a:rPr>
              <a:t>https://</a:t>
            </a:r>
            <a:r>
              <a:rPr lang="en-US" altLang="ja-JP" sz="1800" dirty="0" err="1">
                <a:effectLst/>
                <a:ea typeface="Times New Roman" panose="02020603050405020304" pitchFamily="18" charset="0"/>
              </a:rPr>
              <a:t>www.moj.go.jp</a:t>
            </a:r>
            <a:r>
              <a:rPr lang="en-US" altLang="ja-JP" sz="1800" dirty="0">
                <a:effectLst/>
                <a:ea typeface="Times New Roman" panose="02020603050405020304" pitchFamily="18" charset="0"/>
              </a:rPr>
              <a:t>/isa/policies/policies/03_00061.html</a:t>
            </a:r>
            <a:r>
              <a:rPr lang="en-US" altLang="ja-JP" sz="1800" dirty="0">
                <a:solidFill>
                  <a:srgbClr val="000000"/>
                </a:solidFill>
                <a:effectLst/>
                <a:ea typeface="Times New Roman" panose="02020603050405020304" pitchFamily="18" charset="0"/>
              </a:rPr>
              <a:t> (accessed 28 Mar 2023).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MOJ &amp; MHLW. 2022. ‘</a:t>
            </a:r>
            <a:r>
              <a:rPr lang="en-US" altLang="ja-JP" sz="1800" dirty="0" err="1">
                <a:solidFill>
                  <a:srgbClr val="000000"/>
                </a:solidFill>
                <a:effectLst/>
                <a:ea typeface="Times New Roman" panose="02020603050405020304" pitchFamily="18" charset="0"/>
              </a:rPr>
              <a:t>Gaikokujin</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ginōjisshuu</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seido</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ni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tsuite</a:t>
            </a:r>
            <a:r>
              <a:rPr lang="en-US" altLang="ja-JP" sz="1800" dirty="0">
                <a:solidFill>
                  <a:srgbClr val="000000"/>
                </a:solidFill>
                <a:effectLst/>
                <a:ea typeface="Times New Roman" panose="02020603050405020304" pitchFamily="18" charset="0"/>
              </a:rPr>
              <a:t> (About TITP System).’ https://</a:t>
            </a:r>
            <a:r>
              <a:rPr lang="en-US" altLang="ja-JP" sz="1800" dirty="0" err="1">
                <a:solidFill>
                  <a:srgbClr val="000000"/>
                </a:solidFill>
                <a:effectLst/>
                <a:ea typeface="Times New Roman" panose="02020603050405020304" pitchFamily="18" charset="0"/>
              </a:rPr>
              <a:t>www.moj.go.jp</a:t>
            </a:r>
            <a:r>
              <a:rPr lang="en-US" altLang="ja-JP" sz="1800" dirty="0">
                <a:solidFill>
                  <a:srgbClr val="000000"/>
                </a:solidFill>
                <a:effectLst/>
                <a:ea typeface="Times New Roman" panose="02020603050405020304" pitchFamily="18" charset="0"/>
              </a:rPr>
              <a:t>/isa/content/930005177.pdf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highlight>
                  <a:srgbClr val="FFFFFF"/>
                </a:highlight>
                <a:ea typeface="Times New Roman" panose="02020603050405020304" pitchFamily="18" charset="0"/>
              </a:rPr>
              <a:t>Nikaido</a:t>
            </a:r>
            <a:r>
              <a:rPr lang="en-US" altLang="ja-JP" sz="1800" dirty="0">
                <a:solidFill>
                  <a:srgbClr val="000000"/>
                </a:solidFill>
                <a:effectLst/>
                <a:highlight>
                  <a:srgbClr val="FFFFFF"/>
                </a:highlight>
                <a:ea typeface="Times New Roman" panose="02020603050405020304" pitchFamily="18" charset="0"/>
              </a:rPr>
              <a:t>, Yuko. 2019. ‘</a:t>
            </a:r>
            <a:r>
              <a:rPr lang="en-US" altLang="ja-JP" sz="1800" i="1" dirty="0" err="1">
                <a:solidFill>
                  <a:srgbClr val="000000"/>
                </a:solidFill>
                <a:effectLst/>
                <a:highlight>
                  <a:srgbClr val="FFFFFF"/>
                </a:highlight>
                <a:ea typeface="Times New Roman" panose="02020603050405020304" pitchFamily="18" charset="0"/>
              </a:rPr>
              <a:t>Gaikokujin</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ginōjisshū</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seido</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ni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yoru</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kokusaikouken</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ni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muketa</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kadai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Vetonamu</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ni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okeru</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nōgyō</a:t>
            </a:r>
            <a:r>
              <a:rPr lang="en-US" altLang="ja-JP" sz="1800" i="1" dirty="0">
                <a:solidFill>
                  <a:srgbClr val="000000"/>
                </a:solidFill>
                <a:effectLst/>
                <a:highlight>
                  <a:srgbClr val="FFFFFF"/>
                </a:highlight>
                <a:ea typeface="Times New Roman" panose="02020603050405020304" pitchFamily="18" charset="0"/>
              </a:rPr>
              <a:t> bunya no </a:t>
            </a:r>
            <a:r>
              <a:rPr lang="en-US" altLang="ja-JP" sz="1800" i="1" dirty="0" err="1">
                <a:solidFill>
                  <a:srgbClr val="000000"/>
                </a:solidFill>
                <a:effectLst/>
                <a:highlight>
                  <a:srgbClr val="FFFFFF"/>
                </a:highlight>
                <a:ea typeface="Times New Roman" panose="02020603050405020304" pitchFamily="18" charset="0"/>
              </a:rPr>
              <a:t>gijutsu</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iten</a:t>
            </a:r>
            <a:r>
              <a:rPr lang="en-US" altLang="ja-JP" sz="1800" i="1" dirty="0">
                <a:solidFill>
                  <a:srgbClr val="000000"/>
                </a:solidFill>
                <a:effectLst/>
                <a:highlight>
                  <a:srgbClr val="FFFFFF"/>
                </a:highlight>
                <a:ea typeface="Times New Roman" panose="02020603050405020304" pitchFamily="18" charset="0"/>
              </a:rPr>
              <a:t> no </a:t>
            </a:r>
            <a:r>
              <a:rPr lang="en-US" altLang="ja-JP" sz="1800" i="1" dirty="0" err="1">
                <a:solidFill>
                  <a:srgbClr val="000000"/>
                </a:solidFill>
                <a:effectLst/>
                <a:highlight>
                  <a:srgbClr val="FFFFFF"/>
                </a:highlight>
                <a:ea typeface="Times New Roman" panose="02020603050405020304" pitchFamily="18" charset="0"/>
              </a:rPr>
              <a:t>kanousei</a:t>
            </a:r>
            <a:r>
              <a:rPr lang="en-US" altLang="ja-JP" sz="1800" dirty="0">
                <a:solidFill>
                  <a:srgbClr val="000000"/>
                </a:solidFill>
                <a:effectLst/>
                <a:highlight>
                  <a:srgbClr val="FFFFFF"/>
                </a:highlight>
                <a:ea typeface="Times New Roman" panose="02020603050405020304" pitchFamily="18" charset="0"/>
              </a:rPr>
              <a:t> (Issues for International Contributions by TITP Foreigners: Possibilities of Technical Skills Transfer to Agricultural Fields in Vietnam).’ </a:t>
            </a:r>
            <a:r>
              <a:rPr lang="en-US" altLang="ja-JP" sz="1800" i="1" dirty="0" err="1">
                <a:solidFill>
                  <a:srgbClr val="000000"/>
                </a:solidFill>
                <a:effectLst/>
                <a:highlight>
                  <a:srgbClr val="FFFFFF"/>
                </a:highlight>
                <a:ea typeface="Times New Roman" panose="02020603050405020304" pitchFamily="18" charset="0"/>
              </a:rPr>
              <a:t>Nishinihon</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shakai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gakkai</a:t>
            </a:r>
            <a:r>
              <a:rPr lang="en-US" altLang="ja-JP" sz="1800" i="1" dirty="0">
                <a:solidFill>
                  <a:srgbClr val="000000"/>
                </a:solidFill>
                <a:effectLst/>
                <a:highlight>
                  <a:srgbClr val="FFFFFF"/>
                </a:highlight>
                <a:ea typeface="Times New Roman" panose="02020603050405020304" pitchFamily="18" charset="0"/>
              </a:rPr>
              <a:t> </a:t>
            </a:r>
            <a:r>
              <a:rPr lang="en-US" altLang="ja-JP" sz="1800" i="1" dirty="0" err="1">
                <a:solidFill>
                  <a:srgbClr val="000000"/>
                </a:solidFill>
                <a:effectLst/>
                <a:highlight>
                  <a:srgbClr val="FFFFFF"/>
                </a:highlight>
                <a:ea typeface="Times New Roman" panose="02020603050405020304" pitchFamily="18" charset="0"/>
              </a:rPr>
              <a:t>nenpō</a:t>
            </a:r>
            <a:r>
              <a:rPr lang="en-US" altLang="ja-JP" sz="1800" dirty="0">
                <a:solidFill>
                  <a:srgbClr val="000000"/>
                </a:solidFill>
                <a:effectLst/>
                <a:highlight>
                  <a:srgbClr val="FFFFFF"/>
                </a:highlight>
                <a:ea typeface="Times New Roman" panose="02020603050405020304" pitchFamily="18" charset="0"/>
              </a:rPr>
              <a:t> (17): 47-61.</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Oishi, Nana. 2021. ‘Skilled or Unskilled?: The Reconfiguration of Migration Policies in Japan.’ </a:t>
            </a:r>
            <a:r>
              <a:rPr lang="en-US" altLang="ja-JP" sz="1800" i="1" dirty="0">
                <a:solidFill>
                  <a:srgbClr val="000000"/>
                </a:solidFill>
                <a:effectLst/>
                <a:ea typeface="Times New Roman" panose="02020603050405020304" pitchFamily="18" charset="0"/>
              </a:rPr>
              <a:t>Journal of Ethnic and Migration Studies </a:t>
            </a:r>
            <a:r>
              <a:rPr lang="en-US" altLang="ja-JP" sz="1800" dirty="0">
                <a:solidFill>
                  <a:srgbClr val="000000"/>
                </a:solidFill>
                <a:effectLst/>
                <a:ea typeface="Times New Roman" panose="02020603050405020304" pitchFamily="18" charset="0"/>
              </a:rPr>
              <a:t>47 (10): 2252-69.</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Roberts, Glenda S. 1996</a:t>
            </a:r>
            <a:r>
              <a:rPr lang="en-US" altLang="ja-JP" sz="1800" dirty="0">
                <a:solidFill>
                  <a:srgbClr val="000000"/>
                </a:solidFill>
                <a:effectLst/>
                <a:ea typeface="游明朝" panose="02020400000000000000" pitchFamily="18" charset="-128"/>
              </a:rPr>
              <a:t>. </a:t>
            </a:r>
            <a:r>
              <a:rPr lang="en-US" altLang="ja-JP" sz="1800" dirty="0">
                <a:solidFill>
                  <a:srgbClr val="000000"/>
                </a:solidFill>
                <a:effectLst/>
                <a:ea typeface="Times New Roman" panose="02020603050405020304" pitchFamily="18" charset="0"/>
              </a:rPr>
              <a:t>‘Between Policy and Practice: Silver Human Resource Centers as Viewed from the Inside.’ </a:t>
            </a:r>
            <a:r>
              <a:rPr lang="en-US" altLang="ja-JP" sz="1800" i="1" dirty="0">
                <a:solidFill>
                  <a:srgbClr val="000000"/>
                </a:solidFill>
                <a:effectLst/>
                <a:ea typeface="Times New Roman" panose="02020603050405020304" pitchFamily="18" charset="0"/>
              </a:rPr>
              <a:t>Journal of Aging and Social Policy</a:t>
            </a:r>
            <a:r>
              <a:rPr lang="en-US" altLang="ja-JP" sz="1800" dirty="0">
                <a:solidFill>
                  <a:srgbClr val="000000"/>
                </a:solidFill>
                <a:effectLst/>
                <a:ea typeface="Times New Roman" panose="02020603050405020304" pitchFamily="18" charset="0"/>
              </a:rPr>
              <a:t> 8 (2-3): 115-32.  Simultaneously published in </a:t>
            </a:r>
            <a:r>
              <a:rPr lang="en-US" altLang="ja-JP" sz="1800" i="1" dirty="0">
                <a:solidFill>
                  <a:srgbClr val="000000"/>
                </a:solidFill>
                <a:effectLst/>
                <a:ea typeface="Times New Roman" panose="02020603050405020304" pitchFamily="18" charset="0"/>
              </a:rPr>
              <a:t>Public Policy and the Old Age Revolution in Japan</a:t>
            </a:r>
            <a:r>
              <a:rPr lang="en-US" altLang="ja-JP" sz="1800" dirty="0">
                <a:solidFill>
                  <a:srgbClr val="000000"/>
                </a:solidFill>
                <a:effectLst/>
                <a:ea typeface="Times New Roman" panose="02020603050405020304" pitchFamily="18" charset="0"/>
              </a:rPr>
              <a:t>, eds Scott A. Bass, Robert Morris, and </a:t>
            </a:r>
            <a:r>
              <a:rPr lang="en-US" altLang="ja-JP" sz="1800" dirty="0" err="1">
                <a:solidFill>
                  <a:srgbClr val="000000"/>
                </a:solidFill>
                <a:effectLst/>
                <a:ea typeface="Times New Roman" panose="02020603050405020304" pitchFamily="18" charset="0"/>
              </a:rPr>
              <a:t>Masaato</a:t>
            </a:r>
            <a:r>
              <a:rPr lang="en-US" altLang="ja-JP" sz="1800" dirty="0">
                <a:solidFill>
                  <a:srgbClr val="000000"/>
                </a:solidFill>
                <a:effectLst/>
                <a:ea typeface="Times New Roman" panose="02020603050405020304" pitchFamily="18" charset="0"/>
              </a:rPr>
              <a:t> Oka. </a:t>
            </a:r>
            <a:r>
              <a:rPr lang="en-US" altLang="ja-JP" sz="1800" i="1" dirty="0">
                <a:solidFill>
                  <a:srgbClr val="000000"/>
                </a:solidFill>
                <a:effectLst/>
                <a:ea typeface="Times New Roman" panose="02020603050405020304" pitchFamily="18" charset="0"/>
              </a:rPr>
              <a:t>Public Policy and the Old Age Revolution in Japan. </a:t>
            </a:r>
            <a:r>
              <a:rPr lang="en-US" altLang="ja-JP" sz="1800" dirty="0">
                <a:solidFill>
                  <a:srgbClr val="000000"/>
                </a:solidFill>
                <a:effectLst/>
                <a:ea typeface="Times New Roman" panose="02020603050405020304" pitchFamily="18" charset="0"/>
              </a:rPr>
              <a:t>New York and London: The Haworth Press: 115-32.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 2018. ‘An Immigration Policy by </a:t>
            </a:r>
            <a:r>
              <a:rPr lang="en-US" altLang="ja-JP" sz="1800" i="1" dirty="0">
                <a:solidFill>
                  <a:srgbClr val="000000"/>
                </a:solidFill>
                <a:effectLst/>
                <a:ea typeface="Times New Roman" panose="02020603050405020304" pitchFamily="18" charset="0"/>
              </a:rPr>
              <a:t>Any</a:t>
            </a:r>
            <a:r>
              <a:rPr lang="en-US" altLang="ja-JP" sz="1800" dirty="0">
                <a:solidFill>
                  <a:srgbClr val="000000"/>
                </a:solidFill>
                <a:effectLst/>
                <a:ea typeface="Times New Roman" panose="02020603050405020304" pitchFamily="18" charset="0"/>
              </a:rPr>
              <a:t> Other Name: Semantics of Immigration to Japan.’ </a:t>
            </a:r>
            <a:r>
              <a:rPr lang="en-US" altLang="ja-JP" sz="1800" i="1" dirty="0">
                <a:solidFill>
                  <a:srgbClr val="000000"/>
                </a:solidFill>
                <a:effectLst/>
                <a:ea typeface="Times New Roman" panose="02020603050405020304" pitchFamily="18" charset="0"/>
              </a:rPr>
              <a:t>Social Science Japan Journal</a:t>
            </a:r>
            <a:r>
              <a:rPr lang="en-US" altLang="ja-JP" sz="1800" dirty="0">
                <a:solidFill>
                  <a:srgbClr val="000000"/>
                </a:solidFill>
                <a:effectLst/>
                <a:ea typeface="Times New Roman" panose="02020603050405020304" pitchFamily="18" charset="0"/>
              </a:rPr>
              <a:t> 21 (1): 89–102.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Roth, Joshua. 2002. </a:t>
            </a:r>
            <a:r>
              <a:rPr lang="en-US" altLang="ja-JP" sz="1800" i="1" dirty="0">
                <a:solidFill>
                  <a:srgbClr val="000000"/>
                </a:solidFill>
                <a:effectLst/>
                <a:ea typeface="游明朝" panose="02020400000000000000" pitchFamily="18" charset="-128"/>
              </a:rPr>
              <a:t>Brokered Homeland: Japanese Brazilian Migrants in Japan</a:t>
            </a:r>
            <a:r>
              <a:rPr lang="en-US" altLang="ja-JP" sz="1800" dirty="0">
                <a:solidFill>
                  <a:srgbClr val="000000"/>
                </a:solidFill>
                <a:effectLst/>
                <a:ea typeface="游明朝" panose="02020400000000000000" pitchFamily="18" charset="-128"/>
              </a:rPr>
              <a:t>. Ithaca, NY: Cornell University Press.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Ruhs</a:t>
            </a:r>
            <a:r>
              <a:rPr lang="en-US" altLang="ja-JP" sz="1800" dirty="0">
                <a:solidFill>
                  <a:srgbClr val="000000"/>
                </a:solidFill>
                <a:effectLst/>
                <a:ea typeface="Times New Roman" panose="02020603050405020304" pitchFamily="18" charset="0"/>
              </a:rPr>
              <a:t>, Martin. 2015. </a:t>
            </a:r>
            <a:r>
              <a:rPr lang="en-US" altLang="ja-JP" sz="1800" i="1" dirty="0">
                <a:solidFill>
                  <a:srgbClr val="000000"/>
                </a:solidFill>
                <a:effectLst/>
                <a:ea typeface="Times New Roman" panose="02020603050405020304" pitchFamily="18" charset="0"/>
              </a:rPr>
              <a:t>The Price of Rights: Regulating International Labor Migration.</a:t>
            </a:r>
            <a:r>
              <a:rPr lang="en-US" altLang="ja-JP" sz="1800" dirty="0">
                <a:solidFill>
                  <a:srgbClr val="000000"/>
                </a:solidFill>
                <a:effectLst/>
                <a:ea typeface="Times New Roman" panose="02020603050405020304" pitchFamily="18" charset="0"/>
              </a:rPr>
              <a:t> Princeton: Princeton University Press.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Sakamoto, Keita. 2020. ‘</a:t>
            </a:r>
            <a:r>
              <a:rPr lang="en-US" altLang="ja-JP" sz="1800" i="1" dirty="0" err="1">
                <a:solidFill>
                  <a:srgbClr val="000000"/>
                </a:solidFill>
                <a:effectLst/>
                <a:ea typeface="Times New Roman" panose="02020603050405020304" pitchFamily="18" charset="0"/>
              </a:rPr>
              <a:t>Genba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hōkoku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ijū</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rōdōsha</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seikatsu</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kenri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tameni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a:t>
            </a:r>
            <a:r>
              <a:rPr lang="en-US" altLang="ja-JP" sz="1800" i="1" dirty="0">
                <a:solidFill>
                  <a:srgbClr val="000000"/>
                </a:solidFill>
                <a:effectLst/>
                <a:ea typeface="Times New Roman" panose="02020603050405020304" pitchFamily="18" charset="0"/>
              </a:rPr>
              <a:t> undo kara </a:t>
            </a:r>
            <a:r>
              <a:rPr lang="en-US" altLang="ja-JP" sz="1800" i="1" dirty="0" err="1">
                <a:solidFill>
                  <a:srgbClr val="000000"/>
                </a:solidFill>
                <a:effectLst/>
                <a:ea typeface="Times New Roman" panose="02020603050405020304" pitchFamily="18" charset="0"/>
              </a:rPr>
              <a:t>mita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genjō</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kadai</a:t>
            </a:r>
            <a:r>
              <a:rPr lang="en-US" altLang="ja-JP" sz="1800" dirty="0">
                <a:solidFill>
                  <a:srgbClr val="000000"/>
                </a:solidFill>
                <a:effectLst/>
                <a:ea typeface="Times New Roman" panose="02020603050405020304" pitchFamily="18" charset="0"/>
              </a:rPr>
              <a:t> (Field Report, for Lives and Rights for Migrant Workers: Situations and Issues Seen from Labor Movement).’ </a:t>
            </a:r>
            <a:r>
              <a:rPr lang="en-US" altLang="ja-JP" sz="1800" i="1" dirty="0">
                <a:solidFill>
                  <a:srgbClr val="000000"/>
                </a:solidFill>
                <a:effectLst/>
                <a:ea typeface="Times New Roman" panose="02020603050405020304" pitchFamily="18" charset="0"/>
              </a:rPr>
              <a:t>Nihon </a:t>
            </a:r>
            <a:r>
              <a:rPr lang="en-US" altLang="ja-JP" sz="1800" i="1" dirty="0" err="1">
                <a:solidFill>
                  <a:srgbClr val="000000"/>
                </a:solidFill>
                <a:effectLst/>
                <a:ea typeface="Times New Roman" panose="02020603050405020304" pitchFamily="18" charset="0"/>
              </a:rPr>
              <a:t>rōdō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shakai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gakkai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nenpō</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31: 86-104.</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Sato, </a:t>
            </a:r>
            <a:r>
              <a:rPr lang="en-US" altLang="ja-JP" sz="1800" dirty="0" err="1">
                <a:solidFill>
                  <a:srgbClr val="000000"/>
                </a:solidFill>
                <a:effectLst/>
                <a:ea typeface="Times New Roman" panose="02020603050405020304" pitchFamily="18" charset="0"/>
              </a:rPr>
              <a:t>Shinobu</a:t>
            </a:r>
            <a:r>
              <a:rPr lang="en-US" altLang="ja-JP" sz="1800" dirty="0">
                <a:solidFill>
                  <a:srgbClr val="000000"/>
                </a:solidFill>
                <a:effectLst/>
                <a:ea typeface="Times New Roman" panose="02020603050405020304" pitchFamily="18" charset="0"/>
              </a:rPr>
              <a:t>. 2021. </a:t>
            </a:r>
            <a:r>
              <a:rPr lang="en-US" altLang="ja-JP" sz="1800" i="1" dirty="0">
                <a:solidFill>
                  <a:srgbClr val="000000"/>
                </a:solidFill>
                <a:effectLst/>
                <a:ea typeface="Times New Roman" panose="02020603050405020304" pitchFamily="18" charset="0"/>
              </a:rPr>
              <a:t>Nihon no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rōdōsha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ukeire</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seisaku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Jinzai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ikusei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shikō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gata</a:t>
            </a:r>
            <a:r>
              <a:rPr lang="en-US" altLang="ja-JP" sz="1800" dirty="0">
                <a:solidFill>
                  <a:srgbClr val="000000"/>
                </a:solidFill>
                <a:effectLst/>
                <a:ea typeface="Times New Roman" panose="02020603050405020304" pitchFamily="18" charset="0"/>
              </a:rPr>
              <a:t> (Policies of Accepting Foreign Workers in Japan: Personnel Cultivation Orientation Model). Kyoto: </a:t>
            </a:r>
            <a:r>
              <a:rPr lang="en-US" altLang="ja-JP" sz="1800" dirty="0" err="1">
                <a:solidFill>
                  <a:srgbClr val="000000"/>
                </a:solidFill>
                <a:effectLst/>
                <a:ea typeface="Times New Roman" panose="02020603050405020304" pitchFamily="18" charset="0"/>
              </a:rPr>
              <a:t>Nakanishiya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shuppan</a:t>
            </a:r>
            <a:r>
              <a:rPr lang="en-US" altLang="ja-JP" sz="1800"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Shikata</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Hisanori</a:t>
            </a:r>
            <a:r>
              <a:rPr lang="en-US" altLang="ja-JP" sz="1800" dirty="0">
                <a:solidFill>
                  <a:srgbClr val="000000"/>
                </a:solidFill>
                <a:effectLst/>
                <a:ea typeface="Times New Roman" panose="02020603050405020304" pitchFamily="18" charset="0"/>
              </a:rPr>
              <a:t>. 2021.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rōdōsha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kansuru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nyūkan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hōsei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hensen</a:t>
            </a:r>
            <a:r>
              <a:rPr lang="en-US" altLang="ja-JP" sz="1800" dirty="0">
                <a:solidFill>
                  <a:srgbClr val="000000"/>
                </a:solidFill>
                <a:effectLst/>
                <a:ea typeface="Times New Roman" panose="02020603050405020304" pitchFamily="18" charset="0"/>
              </a:rPr>
              <a:t> (Change of Immigration Laws on Foreign Workers).’ In </a:t>
            </a:r>
            <a:r>
              <a:rPr lang="en-US" altLang="ja-JP" sz="1800" i="1" dirty="0">
                <a:solidFill>
                  <a:srgbClr val="000000"/>
                </a:solidFill>
                <a:effectLst/>
                <a:ea typeface="Times New Roman" panose="02020603050405020304" pitchFamily="18" charset="0"/>
              </a:rPr>
              <a:t>Nihon de </a:t>
            </a:r>
            <a:r>
              <a:rPr lang="en-US" altLang="ja-JP" sz="1800" i="1" dirty="0" err="1">
                <a:solidFill>
                  <a:srgbClr val="000000"/>
                </a:solidFill>
                <a:effectLst/>
                <a:ea typeface="Times New Roman" panose="02020603050405020304" pitchFamily="18" charset="0"/>
              </a:rPr>
              <a:t>hataraku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rōdōsha</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shiten</a:t>
            </a:r>
            <a:r>
              <a:rPr lang="en-US" altLang="ja-JP" sz="1800" i="1" dirty="0">
                <a:solidFill>
                  <a:srgbClr val="000000"/>
                </a:solidFill>
                <a:effectLst/>
                <a:ea typeface="Times New Roman" panose="02020603050405020304" pitchFamily="18" charset="0"/>
              </a:rPr>
              <a:t> kara</a:t>
            </a:r>
            <a:r>
              <a:rPr lang="en-US" altLang="ja-JP" sz="1800" dirty="0">
                <a:solidFill>
                  <a:srgbClr val="000000"/>
                </a:solidFill>
                <a:effectLst/>
                <a:ea typeface="Times New Roman" panose="02020603050405020304" pitchFamily="18" charset="0"/>
              </a:rPr>
              <a:t> (Working in Japan: From Viewpoint of Foreign Workers), eds. </a:t>
            </a:r>
            <a:r>
              <a:rPr lang="en-US" altLang="ja-JP" sz="1800" dirty="0" err="1">
                <a:solidFill>
                  <a:srgbClr val="000000"/>
                </a:solidFill>
                <a:effectLst/>
                <a:ea typeface="Times New Roman" panose="02020603050405020304" pitchFamily="18" charset="0"/>
              </a:rPr>
              <a:t>Tairō</a:t>
            </a:r>
            <a:r>
              <a:rPr lang="en-US" altLang="ja-JP" sz="1800" dirty="0">
                <a:solidFill>
                  <a:srgbClr val="000000"/>
                </a:solidFill>
                <a:effectLst/>
                <a:ea typeface="Times New Roman" panose="02020603050405020304" pitchFamily="18" charset="0"/>
              </a:rPr>
              <a:t> Ito and Hironori Sai. Kyoto: </a:t>
            </a:r>
            <a:r>
              <a:rPr lang="en-US" altLang="ja-JP" sz="1800" dirty="0" err="1">
                <a:solidFill>
                  <a:srgbClr val="000000"/>
                </a:solidFill>
                <a:effectLst/>
                <a:ea typeface="Times New Roman" panose="02020603050405020304" pitchFamily="18" charset="0"/>
              </a:rPr>
              <a:t>Shoraisha</a:t>
            </a:r>
            <a:r>
              <a:rPr lang="en-US" altLang="ja-JP" sz="1800" dirty="0">
                <a:solidFill>
                  <a:srgbClr val="000000"/>
                </a:solidFill>
                <a:effectLst/>
                <a:ea typeface="Times New Roman" panose="02020603050405020304" pitchFamily="18" charset="0"/>
              </a:rPr>
              <a:t>: 67-96.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222222"/>
                </a:solidFill>
                <a:effectLst/>
                <a:highlight>
                  <a:srgbClr val="FFFFFF"/>
                </a:highlight>
                <a:ea typeface="Times New Roman" panose="02020603050405020304" pitchFamily="18" charset="0"/>
              </a:rPr>
              <a:t>Shore, </a:t>
            </a:r>
            <a:r>
              <a:rPr lang="en-US" altLang="ja-JP" sz="1800" dirty="0" err="1">
                <a:solidFill>
                  <a:srgbClr val="222222"/>
                </a:solidFill>
                <a:effectLst/>
                <a:highlight>
                  <a:srgbClr val="FFFFFF"/>
                </a:highlight>
                <a:ea typeface="Times New Roman" panose="02020603050405020304" pitchFamily="18" charset="0"/>
              </a:rPr>
              <a:t>Cris</a:t>
            </a:r>
            <a:r>
              <a:rPr lang="en-US" altLang="ja-JP" sz="1800" dirty="0">
                <a:solidFill>
                  <a:srgbClr val="222222"/>
                </a:solidFill>
                <a:effectLst/>
                <a:highlight>
                  <a:srgbClr val="FFFFFF"/>
                </a:highlight>
                <a:ea typeface="Times New Roman" panose="02020603050405020304" pitchFamily="18" charset="0"/>
              </a:rPr>
              <a:t>, Susan Wright and Davide Pero</a:t>
            </a:r>
            <a:r>
              <a:rPr lang="en-US" altLang="ja-JP" sz="1800" dirty="0">
                <a:solidFill>
                  <a:srgbClr val="222222"/>
                </a:solidFill>
                <a:effectLst/>
                <a:ea typeface="Times New Roman" panose="02020603050405020304" pitchFamily="18" charset="0"/>
              </a:rPr>
              <a:t>. 2011.</a:t>
            </a:r>
            <a:r>
              <a:rPr lang="en-US" altLang="ja-JP" sz="1800" b="1" dirty="0">
                <a:solidFill>
                  <a:srgbClr val="222222"/>
                </a:solidFill>
                <a:effectLst/>
                <a:ea typeface="游明朝" panose="02020400000000000000" pitchFamily="18" charset="-128"/>
              </a:rPr>
              <a:t> </a:t>
            </a:r>
            <a:r>
              <a:rPr lang="en-US" altLang="ja-JP" sz="1800" i="1" dirty="0">
                <a:solidFill>
                  <a:srgbClr val="222222"/>
                </a:solidFill>
                <a:effectLst/>
                <a:ea typeface="游明朝" panose="02020400000000000000" pitchFamily="18" charset="-128"/>
              </a:rPr>
              <a:t>Policy Worlds: Anthropology and the Analysis of Contemporary Pow</a:t>
            </a:r>
            <a:r>
              <a:rPr lang="en-US" altLang="ja-JP" sz="1800" i="1" dirty="0">
                <a:solidFill>
                  <a:srgbClr val="222222"/>
                </a:solidFill>
                <a:effectLst/>
                <a:ea typeface="Times New Roman" panose="02020603050405020304" pitchFamily="18" charset="0"/>
              </a:rPr>
              <a:t>er</a:t>
            </a:r>
            <a:r>
              <a:rPr lang="en-US" altLang="ja-JP" sz="1800" dirty="0">
                <a:solidFill>
                  <a:srgbClr val="222222"/>
                </a:solidFill>
                <a:effectLst/>
                <a:ea typeface="Times New Roman" panose="02020603050405020304" pitchFamily="18" charset="0"/>
              </a:rPr>
              <a:t>. New York, Oxford: </a:t>
            </a:r>
            <a:r>
              <a:rPr lang="en-US" altLang="ja-JP" sz="1800" dirty="0" err="1">
                <a:solidFill>
                  <a:srgbClr val="222222"/>
                </a:solidFill>
                <a:effectLst/>
                <a:ea typeface="Times New Roman" panose="02020603050405020304" pitchFamily="18" charset="0"/>
              </a:rPr>
              <a:t>Berghahn</a:t>
            </a:r>
            <a:r>
              <a:rPr lang="en-US" altLang="ja-JP" sz="1800" dirty="0">
                <a:solidFill>
                  <a:srgbClr val="222222"/>
                </a:solidFill>
                <a:effectLst/>
                <a:ea typeface="Times New Roman" panose="02020603050405020304" pitchFamily="18" charset="0"/>
              </a:rPr>
              <a:t> Books.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Sunai</a:t>
            </a:r>
            <a:r>
              <a:rPr lang="en-US" altLang="ja-JP" sz="1800" dirty="0">
                <a:solidFill>
                  <a:srgbClr val="000000"/>
                </a:solidFill>
                <a:effectLst/>
                <a:ea typeface="Times New Roman" panose="02020603050405020304" pitchFamily="18" charset="0"/>
              </a:rPr>
              <a:t>, Naoko. 2019. ‘“</a:t>
            </a:r>
            <a:r>
              <a:rPr lang="en-US" altLang="ja-JP" sz="1800" i="1" dirty="0" err="1">
                <a:solidFill>
                  <a:srgbClr val="000000"/>
                </a:solidFill>
                <a:effectLst/>
                <a:ea typeface="Times New Roman" panose="02020603050405020304" pitchFamily="18" charset="0"/>
              </a:rPr>
              <a:t>Shissō</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yobuna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ginōjishūsei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rejisutansu</a:t>
            </a:r>
            <a:r>
              <a:rPr lang="en-US" altLang="ja-JP" sz="1800" dirty="0">
                <a:solidFill>
                  <a:srgbClr val="000000"/>
                </a:solidFill>
                <a:effectLst/>
                <a:ea typeface="Times New Roman" panose="02020603050405020304" pitchFamily="18" charset="0"/>
              </a:rPr>
              <a:t> (Don’t Call it “Disappearance”: Resistance of TITP Workers).’ </a:t>
            </a:r>
            <a:r>
              <a:rPr lang="en-US" altLang="ja-JP" sz="1800" i="1" dirty="0" err="1">
                <a:solidFill>
                  <a:srgbClr val="000000"/>
                </a:solidFill>
                <a:effectLst/>
                <a:ea typeface="Times New Roman" panose="02020603050405020304" pitchFamily="18" charset="0"/>
              </a:rPr>
              <a:t>Gendai</a:t>
            </a:r>
            <a:r>
              <a:rPr lang="en-US" altLang="ja-JP" sz="1800" i="1" dirty="0">
                <a:solidFill>
                  <a:srgbClr val="000000"/>
                </a:solidFill>
                <a:effectLst/>
                <a:ea typeface="Times New Roman" panose="02020603050405020304" pitchFamily="18" charset="0"/>
              </a:rPr>
              <a:t> shiso 04 Shin </a:t>
            </a:r>
            <a:r>
              <a:rPr lang="en-US" altLang="ja-JP" sz="1800" i="1" dirty="0" err="1">
                <a:solidFill>
                  <a:srgbClr val="000000"/>
                </a:solidFill>
                <a:effectLst/>
                <a:ea typeface="Times New Roman" panose="02020603050405020304" pitchFamily="18" charset="0"/>
              </a:rPr>
              <a:t>imin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jidai</a:t>
            </a:r>
            <a:r>
              <a:rPr lang="en-US" altLang="ja-JP" sz="1800" dirty="0">
                <a:solidFill>
                  <a:srgbClr val="000000"/>
                </a:solidFill>
                <a:effectLst/>
                <a:ea typeface="Times New Roman" panose="02020603050405020304" pitchFamily="18" charset="0"/>
              </a:rPr>
              <a:t>. </a:t>
            </a:r>
            <a:r>
              <a:rPr lang="en-US" altLang="ja-JP" sz="1800" dirty="0" err="1">
                <a:solidFill>
                  <a:srgbClr val="000000"/>
                </a:solidFill>
                <a:effectLst/>
                <a:ea typeface="Times New Roman" panose="02020603050405020304" pitchFamily="18" charset="0"/>
              </a:rPr>
              <a:t>Seidosha</a:t>
            </a:r>
            <a:r>
              <a:rPr lang="en-US" altLang="ja-JP" sz="1800"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Suzuki, Eriko. 2020. ‘</a:t>
            </a:r>
            <a:r>
              <a:rPr lang="en-US" altLang="ja-JP" sz="1800" i="1" dirty="0">
                <a:solidFill>
                  <a:srgbClr val="000000"/>
                </a:solidFill>
                <a:effectLst/>
                <a:ea typeface="Times New Roman" panose="02020603050405020304" pitchFamily="18" charset="0"/>
              </a:rPr>
              <a:t>“</a:t>
            </a:r>
            <a:r>
              <a:rPr lang="en-US" altLang="ja-JP" sz="1800" i="1" dirty="0" err="1">
                <a:solidFill>
                  <a:srgbClr val="000000"/>
                </a:solidFill>
                <a:effectLst/>
                <a:ea typeface="Times New Roman" panose="02020603050405020304" pitchFamily="18" charset="0"/>
              </a:rPr>
              <a:t>Ichioku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sōkatsuyaku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shakai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haigo</a:t>
            </a:r>
            <a:r>
              <a:rPr lang="en-US" altLang="ja-JP" sz="1800" i="1" dirty="0">
                <a:solidFill>
                  <a:srgbClr val="000000"/>
                </a:solidFill>
                <a:effectLst/>
                <a:ea typeface="Times New Roman" panose="02020603050405020304" pitchFamily="18" charset="0"/>
              </a:rPr>
              <a:t> de </a:t>
            </a:r>
            <a:r>
              <a:rPr lang="en-US" altLang="ja-JP" sz="1800" i="1" dirty="0" err="1">
                <a:solidFill>
                  <a:srgbClr val="000000"/>
                </a:solidFill>
                <a:effectLst/>
                <a:ea typeface="Times New Roman" panose="02020603050405020304" pitchFamily="18" charset="0"/>
              </a:rPr>
              <a:t>susumu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jinzai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katsuyō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Naniga</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kare</a:t>
            </a:r>
            <a:r>
              <a:rPr lang="en-US" altLang="ja-JP" sz="1800" i="1" dirty="0">
                <a:solidFill>
                  <a:srgbClr val="000000"/>
                </a:solidFill>
                <a:effectLst/>
                <a:ea typeface="Times New Roman" panose="02020603050405020304" pitchFamily="18" charset="0"/>
              </a:rPr>
              <a:t>/</a:t>
            </a:r>
            <a:r>
              <a:rPr lang="en-US" altLang="ja-JP" sz="1800" i="1" dirty="0" err="1">
                <a:solidFill>
                  <a:srgbClr val="000000"/>
                </a:solidFill>
                <a:effectLst/>
                <a:ea typeface="Times New Roman" panose="02020603050405020304" pitchFamily="18" charset="0"/>
              </a:rPr>
              <a:t>kanojora</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katsuyaku</a:t>
            </a:r>
            <a:r>
              <a:rPr lang="en-US" altLang="ja-JP" sz="1800" i="1" dirty="0">
                <a:solidFill>
                  <a:srgbClr val="000000"/>
                </a:solidFill>
                <a:effectLst/>
                <a:ea typeface="Times New Roman" panose="02020603050405020304" pitchFamily="18" charset="0"/>
              </a:rPr>
              <a:t>” wo </a:t>
            </a:r>
            <a:r>
              <a:rPr lang="en-US" altLang="ja-JP" sz="1800" i="1" dirty="0" err="1">
                <a:solidFill>
                  <a:srgbClr val="000000"/>
                </a:solidFill>
                <a:effectLst/>
                <a:ea typeface="Times New Roman" panose="02020603050405020304" pitchFamily="18" charset="0"/>
              </a:rPr>
              <a:t>habamunoka</a:t>
            </a:r>
            <a:r>
              <a:rPr lang="en-US" altLang="ja-JP" sz="1800" i="1" dirty="0">
                <a:solidFill>
                  <a:srgbClr val="000000"/>
                </a:solidFill>
                <a:effectLst/>
                <a:ea typeface="Times New Roman" panose="02020603050405020304" pitchFamily="18" charset="0"/>
              </a:rPr>
              <a:t>?</a:t>
            </a:r>
            <a:r>
              <a:rPr lang="en-US" altLang="ja-JP" sz="1800" dirty="0">
                <a:solidFill>
                  <a:srgbClr val="000000"/>
                </a:solidFill>
                <a:effectLst/>
                <a:ea typeface="Times New Roman" panose="02020603050405020304" pitchFamily="18" charset="0"/>
              </a:rPr>
              <a:t> (Advancing the “Utilization of Foreign Human Resources” under the “Society to Promote Active Participation of All Japan 100 Million Citizens”).’ </a:t>
            </a:r>
            <a:r>
              <a:rPr lang="en-US" altLang="ja-JP" sz="1800" i="1" dirty="0" err="1">
                <a:solidFill>
                  <a:srgbClr val="000000"/>
                </a:solidFill>
                <a:effectLst/>
                <a:ea typeface="Times New Roman" panose="02020603050405020304" pitchFamily="18" charset="0"/>
              </a:rPr>
              <a:t>Shakai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seisaku</a:t>
            </a:r>
            <a:r>
              <a:rPr lang="en-US" altLang="ja-JP" sz="1800" dirty="0">
                <a:solidFill>
                  <a:srgbClr val="000000"/>
                </a:solidFill>
                <a:effectLst/>
                <a:ea typeface="Times New Roman" panose="02020603050405020304" pitchFamily="18" charset="0"/>
              </a:rPr>
              <a:t> 11 (3): 29-41. </a:t>
            </a:r>
            <a:r>
              <a:rPr lang="en-US" altLang="ja-JP" sz="1800" i="1" dirty="0">
                <a:solidFill>
                  <a:srgbClr val="000000"/>
                </a:solidFill>
                <a:effectLst/>
                <a:ea typeface="Times New Roman" panose="02020603050405020304" pitchFamily="18" charset="0"/>
              </a:rPr>
              <a:t> </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Suzuki, </a:t>
            </a:r>
            <a:r>
              <a:rPr lang="en-US" altLang="ja-JP" sz="1800" dirty="0" err="1">
                <a:solidFill>
                  <a:srgbClr val="000000"/>
                </a:solidFill>
                <a:effectLst/>
                <a:ea typeface="Times New Roman" panose="02020603050405020304" pitchFamily="18" charset="0"/>
              </a:rPr>
              <a:t>Nobuhiro</a:t>
            </a:r>
            <a:r>
              <a:rPr lang="en-US" altLang="ja-JP" sz="1800" dirty="0">
                <a:solidFill>
                  <a:srgbClr val="000000"/>
                </a:solidFill>
                <a:effectLst/>
                <a:ea typeface="Times New Roman" panose="02020603050405020304" pitchFamily="18" charset="0"/>
              </a:rPr>
              <a:t>. 2022</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‘No Independence without Self-Sufficiency: Japan’s Pressing Need to Boost Food Security.’ </a:t>
            </a:r>
            <a:r>
              <a:rPr lang="en-US" altLang="ja-JP" sz="1800" u="sng" dirty="0">
                <a:solidFill>
                  <a:srgbClr val="000000"/>
                </a:solidFill>
                <a:effectLst/>
                <a:ea typeface="Times New Roman" panose="02020603050405020304" pitchFamily="18" charset="0"/>
              </a:rPr>
              <a:t>https://</a:t>
            </a:r>
            <a:r>
              <a:rPr lang="en-US" altLang="ja-JP" sz="1800" u="sng" dirty="0" err="1">
                <a:solidFill>
                  <a:srgbClr val="000000"/>
                </a:solidFill>
                <a:effectLst/>
                <a:ea typeface="Times New Roman" panose="02020603050405020304" pitchFamily="18" charset="0"/>
              </a:rPr>
              <a:t>www.nippon.com</a:t>
            </a:r>
            <a:r>
              <a:rPr lang="en-US" altLang="ja-JP" sz="1800" u="sng" dirty="0">
                <a:solidFill>
                  <a:srgbClr val="000000"/>
                </a:solidFill>
                <a:effectLst/>
                <a:ea typeface="Times New Roman" panose="02020603050405020304" pitchFamily="18" charset="0"/>
              </a:rPr>
              <a:t>/</a:t>
            </a:r>
            <a:r>
              <a:rPr lang="en-US" altLang="ja-JP" sz="1800" u="sng" dirty="0" err="1">
                <a:solidFill>
                  <a:srgbClr val="000000"/>
                </a:solidFill>
                <a:effectLst/>
                <a:ea typeface="Times New Roman" panose="02020603050405020304" pitchFamily="18" charset="0"/>
              </a:rPr>
              <a:t>en</a:t>
            </a:r>
            <a:r>
              <a:rPr lang="en-US" altLang="ja-JP" sz="1800" u="sng" dirty="0">
                <a:solidFill>
                  <a:srgbClr val="000000"/>
                </a:solidFill>
                <a:effectLst/>
                <a:ea typeface="Times New Roman" panose="02020603050405020304" pitchFamily="18" charset="0"/>
              </a:rPr>
              <a:t>/</a:t>
            </a:r>
            <a:r>
              <a:rPr lang="en-US" altLang="ja-JP" sz="1800" u="sng" dirty="0" err="1">
                <a:solidFill>
                  <a:srgbClr val="000000"/>
                </a:solidFill>
                <a:effectLst/>
                <a:ea typeface="Times New Roman" panose="02020603050405020304" pitchFamily="18" charset="0"/>
              </a:rPr>
              <a:t>japan</a:t>
            </a:r>
            <a:r>
              <a:rPr lang="en-US" altLang="ja-JP" sz="1800" u="sng" dirty="0">
                <a:solidFill>
                  <a:srgbClr val="000000"/>
                </a:solidFill>
                <a:effectLst/>
                <a:ea typeface="Times New Roman" panose="02020603050405020304" pitchFamily="18" charset="0"/>
              </a:rPr>
              <a:t>-topics/g02082/#</a:t>
            </a:r>
            <a:r>
              <a:rPr lang="en-US" altLang="ja-JP" sz="1800" dirty="0">
                <a:solidFill>
                  <a:srgbClr val="000000"/>
                </a:solidFill>
                <a:effectLst/>
                <a:ea typeface="Times New Roman" panose="02020603050405020304" pitchFamily="18" charset="0"/>
              </a:rPr>
              <a:t> (accessed 26 April 2023).</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Strausz</a:t>
            </a:r>
            <a:r>
              <a:rPr lang="en-US" altLang="ja-JP" sz="1800" dirty="0">
                <a:solidFill>
                  <a:srgbClr val="000000"/>
                </a:solidFill>
                <a:effectLst/>
                <a:ea typeface="Times New Roman" panose="02020603050405020304" pitchFamily="18" charset="0"/>
              </a:rPr>
              <a:t>, Michael. 2019. </a:t>
            </a:r>
            <a:r>
              <a:rPr lang="en-US" altLang="ja-JP" sz="1800" i="1" dirty="0">
                <a:solidFill>
                  <a:srgbClr val="000000"/>
                </a:solidFill>
                <a:effectLst/>
                <a:ea typeface="Times New Roman" panose="02020603050405020304" pitchFamily="18" charset="0"/>
              </a:rPr>
              <a:t>Help (Not) Wanted: Immigration Politics in Japan</a:t>
            </a:r>
            <a:r>
              <a:rPr lang="en-US" altLang="ja-JP" sz="1800" dirty="0">
                <a:solidFill>
                  <a:srgbClr val="000000"/>
                </a:solidFill>
                <a:effectLst/>
                <a:ea typeface="Times New Roman" panose="02020603050405020304" pitchFamily="18" charset="0"/>
              </a:rPr>
              <a:t>. Albany: SUNY Press.</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Tian, </a:t>
            </a:r>
            <a:r>
              <a:rPr lang="en-US" altLang="ja-JP" sz="1800" dirty="0" err="1">
                <a:solidFill>
                  <a:srgbClr val="000000"/>
                </a:solidFill>
                <a:effectLst/>
                <a:ea typeface="Times New Roman" panose="02020603050405020304" pitchFamily="18" charset="0"/>
              </a:rPr>
              <a:t>Yunchen</a:t>
            </a:r>
            <a:r>
              <a:rPr lang="en-US" altLang="ja-JP" sz="1800" dirty="0">
                <a:solidFill>
                  <a:srgbClr val="000000"/>
                </a:solidFill>
                <a:effectLst/>
                <a:ea typeface="Times New Roman" panose="02020603050405020304" pitchFamily="18" charset="0"/>
              </a:rPr>
              <a:t>. 2018. ‘Workers by Any Other Name: Comparing Co-ethnics and ‘Interns’ as </a:t>
            </a:r>
            <a:r>
              <a:rPr lang="en-US" altLang="ja-JP" sz="1800" dirty="0" err="1">
                <a:solidFill>
                  <a:srgbClr val="000000"/>
                </a:solidFill>
                <a:effectLst/>
                <a:ea typeface="Times New Roman" panose="02020603050405020304" pitchFamily="18" charset="0"/>
              </a:rPr>
              <a:t>Labour</a:t>
            </a:r>
            <a:r>
              <a:rPr lang="en-US" altLang="ja-JP" sz="1800" dirty="0">
                <a:solidFill>
                  <a:srgbClr val="000000"/>
                </a:solidFill>
                <a:effectLst/>
                <a:ea typeface="Times New Roman" panose="02020603050405020304" pitchFamily="18" charset="0"/>
              </a:rPr>
              <a:t> Migrants to Japan.’ </a:t>
            </a:r>
            <a:r>
              <a:rPr lang="en-US" altLang="ja-JP" sz="1800" i="1" dirty="0">
                <a:effectLst/>
                <a:ea typeface="游明朝" panose="02020400000000000000" pitchFamily="18" charset="-128"/>
              </a:rPr>
              <a:t>Journal of Ethnic and Migration Studies</a:t>
            </a:r>
            <a:r>
              <a:rPr lang="en-US" altLang="ja-JP" sz="1800" dirty="0">
                <a:effectLst/>
                <a:ea typeface="游明朝" panose="02020400000000000000" pitchFamily="18" charset="-128"/>
              </a:rPr>
              <a:t>, 45 (9): 1496-514.</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Torii, </a:t>
            </a:r>
            <a:r>
              <a:rPr lang="en-US" altLang="ja-JP" sz="1800" dirty="0" err="1">
                <a:solidFill>
                  <a:srgbClr val="000000"/>
                </a:solidFill>
                <a:effectLst/>
                <a:ea typeface="Times New Roman" panose="02020603050405020304" pitchFamily="18" charset="0"/>
              </a:rPr>
              <a:t>Ippei</a:t>
            </a:r>
            <a:r>
              <a:rPr lang="en-US" altLang="ja-JP" sz="1800" dirty="0">
                <a:solidFill>
                  <a:srgbClr val="000000"/>
                </a:solidFill>
                <a:effectLst/>
                <a:ea typeface="Times New Roman" panose="02020603050405020304" pitchFamily="18" charset="0"/>
              </a:rPr>
              <a:t>. 2020. ‘</a:t>
            </a:r>
            <a:r>
              <a:rPr lang="en-US" altLang="ja-JP" sz="1800" i="1" dirty="0" err="1">
                <a:solidFill>
                  <a:srgbClr val="000000"/>
                </a:solidFill>
                <a:effectLst/>
                <a:ea typeface="Times New Roman" panose="02020603050405020304" pitchFamily="18" charset="0"/>
              </a:rPr>
              <a:t>Sekai</a:t>
            </a:r>
            <a:r>
              <a:rPr lang="en-US" altLang="ja-JP" sz="1800" i="1" dirty="0">
                <a:solidFill>
                  <a:srgbClr val="000000"/>
                </a:solidFill>
                <a:effectLst/>
                <a:ea typeface="Times New Roman" panose="02020603050405020304" pitchFamily="18" charset="0"/>
              </a:rPr>
              <a:t> ga “</a:t>
            </a:r>
            <a:r>
              <a:rPr lang="en-US" altLang="ja-JP" sz="1800" i="1" dirty="0" err="1">
                <a:solidFill>
                  <a:srgbClr val="000000"/>
                </a:solidFill>
                <a:effectLst/>
                <a:ea typeface="Times New Roman" panose="02020603050405020304" pitchFamily="18" charset="0"/>
              </a:rPr>
              <a:t>Dorei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rōdō</a:t>
            </a:r>
            <a:r>
              <a:rPr lang="en-US" altLang="ja-JP" sz="1800" i="1" dirty="0">
                <a:solidFill>
                  <a:srgbClr val="000000"/>
                </a:solidFill>
                <a:effectLst/>
                <a:ea typeface="Times New Roman" panose="02020603050405020304" pitchFamily="18" charset="0"/>
              </a:rPr>
              <a:t>” to </a:t>
            </a:r>
            <a:r>
              <a:rPr lang="en-US" altLang="ja-JP" sz="1800" i="1" dirty="0" err="1">
                <a:solidFill>
                  <a:srgbClr val="000000"/>
                </a:solidFill>
                <a:effectLst/>
                <a:ea typeface="Times New Roman" panose="02020603050405020304" pitchFamily="18" charset="0"/>
              </a:rPr>
              <a:t>miru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ginōjisshū</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seido</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kyokō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Imin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taikoku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nihon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watashi</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teigen</a:t>
            </a:r>
            <a:r>
              <a:rPr lang="en-US" altLang="ja-JP" sz="1800" i="1" dirty="0">
                <a:solidFill>
                  <a:srgbClr val="000000"/>
                </a:solidFill>
                <a:effectLst/>
                <a:ea typeface="Times New Roman" panose="02020603050405020304" pitchFamily="18" charset="0"/>
              </a:rPr>
              <a:t> 5</a:t>
            </a:r>
            <a:r>
              <a:rPr lang="en-US" altLang="ja-JP" sz="1800" dirty="0">
                <a:solidFill>
                  <a:srgbClr val="000000"/>
                </a:solidFill>
                <a:effectLst/>
                <a:ea typeface="Times New Roman" panose="02020603050405020304" pitchFamily="18" charset="0"/>
              </a:rPr>
              <a:t> (Fiction of TITP System that the World Sees as Slave Labor: Full of Migrants Japan, My Proposal.).’ </a:t>
            </a:r>
            <a:r>
              <a:rPr lang="en-US" altLang="ja-JP" sz="1800" i="1" dirty="0">
                <a:solidFill>
                  <a:srgbClr val="000000"/>
                </a:solidFill>
                <a:effectLst/>
                <a:ea typeface="Times New Roman" panose="02020603050405020304" pitchFamily="18" charset="0"/>
              </a:rPr>
              <a:t>The Globe</a:t>
            </a:r>
            <a:r>
              <a:rPr lang="en-US" altLang="ja-JP" sz="1800" dirty="0">
                <a:solidFill>
                  <a:srgbClr val="000000"/>
                </a:solidFill>
                <a:effectLst/>
                <a:ea typeface="Times New Roman" panose="02020603050405020304" pitchFamily="18" charset="0"/>
              </a:rPr>
              <a:t>, 20 December 2020.  https://</a:t>
            </a:r>
            <a:r>
              <a:rPr lang="en-US" altLang="ja-JP" sz="1800" dirty="0" err="1">
                <a:solidFill>
                  <a:srgbClr val="000000"/>
                </a:solidFill>
                <a:effectLst/>
                <a:ea typeface="Times New Roman" panose="02020603050405020304" pitchFamily="18" charset="0"/>
              </a:rPr>
              <a:t>globe.asahi.com</a:t>
            </a:r>
            <a:r>
              <a:rPr lang="en-US" altLang="ja-JP" sz="1800" dirty="0">
                <a:solidFill>
                  <a:srgbClr val="000000"/>
                </a:solidFill>
                <a:effectLst/>
                <a:ea typeface="Times New Roman" panose="02020603050405020304" pitchFamily="18" charset="0"/>
              </a:rPr>
              <a:t>/article/14027921?fbclid=IwAR1bQTgOgq5FZJPB5B-7S1PhUkH1MzFCpVXGYGvj0ymH_BVtpPrKoshrKeE (accessed 25 Sep 2022)</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err="1">
                <a:solidFill>
                  <a:srgbClr val="000000"/>
                </a:solidFill>
                <a:effectLst/>
                <a:ea typeface="Times New Roman" panose="02020603050405020304" pitchFamily="18" charset="0"/>
              </a:rPr>
              <a:t>Tsubota</a:t>
            </a:r>
            <a:r>
              <a:rPr lang="en-US" altLang="ja-JP" sz="1800" dirty="0">
                <a:solidFill>
                  <a:srgbClr val="000000"/>
                </a:solidFill>
                <a:effectLst/>
                <a:ea typeface="Times New Roman" panose="02020603050405020304" pitchFamily="18" charset="0"/>
              </a:rPr>
              <a:t>, Kunio. 2018.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gaikokujinzai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ukeire</a:t>
            </a:r>
            <a:r>
              <a:rPr lang="en-US" altLang="ja-JP" sz="1800" i="1" dirty="0">
                <a:solidFill>
                  <a:srgbClr val="000000"/>
                </a:solidFill>
                <a:effectLst/>
                <a:ea typeface="Times New Roman" panose="02020603050405020304" pitchFamily="18" charset="0"/>
              </a:rPr>
              <a:t> no </a:t>
            </a:r>
            <a:r>
              <a:rPr lang="en-US" altLang="ja-JP" sz="1800" i="1" dirty="0" err="1">
                <a:solidFill>
                  <a:srgbClr val="000000"/>
                </a:solidFill>
                <a:effectLst/>
                <a:ea typeface="Times New Roman" panose="02020603050405020304" pitchFamily="18" charset="0"/>
              </a:rPr>
              <a:t>kadai</a:t>
            </a:r>
            <a:r>
              <a:rPr lang="en-US" altLang="ja-JP" sz="1800" i="1" dirty="0">
                <a:solidFill>
                  <a:srgbClr val="000000"/>
                </a:solidFill>
                <a:effectLst/>
                <a:ea typeface="Times New Roman" panose="02020603050405020304" pitchFamily="18" charset="0"/>
              </a:rPr>
              <a:t> (1) </a:t>
            </a:r>
            <a:r>
              <a:rPr lang="en-US" altLang="ja-JP" sz="1800" dirty="0">
                <a:solidFill>
                  <a:srgbClr val="000000"/>
                </a:solidFill>
                <a:effectLst/>
                <a:ea typeface="Times New Roman" panose="02020603050405020304" pitchFamily="18" charset="0"/>
              </a:rPr>
              <a:t>(Issues in Accepting Foreign Human Resources in Agriculture).’ </a:t>
            </a:r>
            <a:r>
              <a:rPr lang="en-US" altLang="ja-JP" sz="1800" i="1" dirty="0">
                <a:solidFill>
                  <a:srgbClr val="000000"/>
                </a:solidFill>
                <a:effectLst/>
                <a:ea typeface="Times New Roman" panose="02020603050405020304" pitchFamily="18" charset="0"/>
              </a:rPr>
              <a:t>Nihon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kenkyūjo</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kenkyū</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hōkoku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Nōgyō</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kennkyū</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31: 135-70.</a:t>
            </a:r>
            <a:endParaRPr lang="ja-JP" altLang="ja-JP" sz="1800">
              <a:effectLst/>
              <a:ea typeface="游明朝" panose="02020400000000000000" pitchFamily="18" charset="-128"/>
            </a:endParaRPr>
          </a:p>
          <a:p>
            <a:pPr marL="381000" indent="-381000">
              <a:lnSpc>
                <a:spcPts val="840"/>
              </a:lnSpc>
              <a:spcBef>
                <a:spcPts val="0"/>
              </a:spcBef>
            </a:pPr>
            <a:r>
              <a:rPr lang="en-US" altLang="ja-JP" sz="1800" dirty="0">
                <a:solidFill>
                  <a:srgbClr val="000000"/>
                </a:solidFill>
                <a:effectLst/>
                <a:ea typeface="Times New Roman" panose="02020603050405020304" pitchFamily="18" charset="0"/>
              </a:rPr>
              <a:t>Yoshida, Mai. 2021. </a:t>
            </a:r>
            <a:r>
              <a:rPr lang="en-US" altLang="ja-JP" sz="1800" i="1" dirty="0">
                <a:solidFill>
                  <a:srgbClr val="000000"/>
                </a:solidFill>
                <a:effectLst/>
                <a:ea typeface="Times New Roman" panose="02020603050405020304" pitchFamily="18" charset="0"/>
              </a:rPr>
              <a:t>Onko to </a:t>
            </a:r>
            <a:r>
              <a:rPr lang="en-US" altLang="ja-JP" sz="1800" i="1" dirty="0" err="1">
                <a:solidFill>
                  <a:srgbClr val="000000"/>
                </a:solidFill>
                <a:effectLst/>
                <a:ea typeface="Times New Roman" panose="02020603050405020304" pitchFamily="18" charset="0"/>
              </a:rPr>
              <a:t>jūzokuteki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hōsetsu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Gaikokujin</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ginōjisshuu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seido</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ni</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okeru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rōmukanri</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(Debt of Gratitude and Subordinate Inclusion: Labor Management in the Technical Intern Training Program). </a:t>
            </a:r>
            <a:r>
              <a:rPr lang="en-US" altLang="ja-JP" sz="1800" i="1" dirty="0" err="1">
                <a:solidFill>
                  <a:srgbClr val="000000"/>
                </a:solidFill>
                <a:effectLst/>
                <a:ea typeface="Times New Roman" panose="02020603050405020304" pitchFamily="18" charset="0"/>
              </a:rPr>
              <a:t>Shakaigaku</a:t>
            </a:r>
            <a:r>
              <a:rPr lang="en-US" altLang="ja-JP" sz="1800" i="1" dirty="0">
                <a:solidFill>
                  <a:srgbClr val="000000"/>
                </a:solidFill>
                <a:effectLst/>
                <a:ea typeface="Times New Roman" panose="02020603050405020304" pitchFamily="18" charset="0"/>
              </a:rPr>
              <a:t> </a:t>
            </a:r>
            <a:r>
              <a:rPr lang="en-US" altLang="ja-JP" sz="1800" i="1" dirty="0" err="1">
                <a:solidFill>
                  <a:srgbClr val="000000"/>
                </a:solidFill>
                <a:effectLst/>
                <a:ea typeface="Times New Roman" panose="02020603050405020304" pitchFamily="18" charset="0"/>
              </a:rPr>
              <a:t>hyoron</a:t>
            </a:r>
            <a:r>
              <a:rPr lang="en-US" altLang="ja-JP" sz="1800" i="1" dirty="0">
                <a:solidFill>
                  <a:srgbClr val="000000"/>
                </a:solidFill>
                <a:effectLst/>
                <a:ea typeface="Times New Roman" panose="02020603050405020304" pitchFamily="18" charset="0"/>
              </a:rPr>
              <a:t> </a:t>
            </a:r>
            <a:r>
              <a:rPr lang="en-US" altLang="ja-JP" sz="1800" dirty="0">
                <a:solidFill>
                  <a:srgbClr val="000000"/>
                </a:solidFill>
                <a:effectLst/>
                <a:ea typeface="Times New Roman" panose="02020603050405020304" pitchFamily="18" charset="0"/>
              </a:rPr>
              <a:t>71 (4): 671-87.</a:t>
            </a:r>
            <a:endParaRPr lang="ja-JP" altLang="ja-JP" sz="1800">
              <a:effectLst/>
              <a:ea typeface="游明朝" panose="02020400000000000000" pitchFamily="18" charset="-128"/>
            </a:endParaRPr>
          </a:p>
          <a:p>
            <a:pPr>
              <a:lnSpc>
                <a:spcPts val="840"/>
              </a:lnSpc>
            </a:pPr>
            <a:endParaRPr kumimoji="1" lang="ja-JP" altLang="en-US"/>
          </a:p>
        </p:txBody>
      </p:sp>
      <p:sp>
        <p:nvSpPr>
          <p:cNvPr id="4" name="スライド番号プレースホルダー 3">
            <a:extLst>
              <a:ext uri="{FF2B5EF4-FFF2-40B4-BE49-F238E27FC236}">
                <a16:creationId xmlns:a16="http://schemas.microsoft.com/office/drawing/2014/main" id="{3E207970-54F5-7BE9-E7E5-CAE761A03386}"/>
              </a:ext>
            </a:extLst>
          </p:cNvPr>
          <p:cNvSpPr>
            <a:spLocks noGrp="1"/>
          </p:cNvSpPr>
          <p:nvPr>
            <p:ph type="sldNum" sz="quarter" idx="12"/>
          </p:nvPr>
        </p:nvSpPr>
        <p:spPr/>
        <p:txBody>
          <a:bodyPr/>
          <a:lstStyle/>
          <a:p>
            <a:fld id="{6D22F896-40B5-4ADD-8801-0D06FADFA095}" type="slidenum">
              <a:rPr lang="en-US" smtClean="0"/>
              <a:pPr/>
              <a:t>17</a:t>
            </a:fld>
            <a:endParaRPr lang="en-US" dirty="0"/>
          </a:p>
        </p:txBody>
      </p:sp>
    </p:spTree>
    <p:extLst>
      <p:ext uri="{BB962C8B-B14F-4D97-AF65-F5344CB8AC3E}">
        <p14:creationId xmlns:p14="http://schemas.microsoft.com/office/powerpoint/2010/main" val="4208271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7D5ED6-BC5D-C120-69D6-71E28EF7CC06}"/>
              </a:ext>
            </a:extLst>
          </p:cNvPr>
          <p:cNvSpPr>
            <a:spLocks noGrp="1"/>
          </p:cNvSpPr>
          <p:nvPr>
            <p:ph type="title"/>
          </p:nvPr>
        </p:nvSpPr>
        <p:spPr>
          <a:xfrm>
            <a:off x="252919" y="1128408"/>
            <a:ext cx="2947482" cy="4601183"/>
          </a:xfrm>
        </p:spPr>
        <p:txBody>
          <a:bodyPr>
            <a:normAutofit/>
          </a:bodyPr>
          <a:lstStyle/>
          <a:p>
            <a:r>
              <a:rPr lang="en-US" sz="3200" dirty="0"/>
              <a:t>Economic security vs fears for personal/internal security</a:t>
            </a:r>
          </a:p>
        </p:txBody>
      </p:sp>
      <p:sp>
        <p:nvSpPr>
          <p:cNvPr id="4" name="Slide Number Placeholder 3">
            <a:extLst>
              <a:ext uri="{FF2B5EF4-FFF2-40B4-BE49-F238E27FC236}">
                <a16:creationId xmlns:a16="http://schemas.microsoft.com/office/drawing/2014/main" id="{9BB9E0CF-1F8A-4B97-DF09-C3716927AA05}"/>
              </a:ext>
            </a:extLst>
          </p:cNvPr>
          <p:cNvSpPr>
            <a:spLocks noGrp="1"/>
          </p:cNvSpPr>
          <p:nvPr>
            <p:ph type="sldNum" sz="quarter" idx="12"/>
          </p:nvPr>
        </p:nvSpPr>
        <p:spPr/>
        <p:txBody>
          <a:bodyPr/>
          <a:lstStyle/>
          <a:p>
            <a:fld id="{6D22F896-40B5-4ADD-8801-0D06FADFA095}" type="slidenum">
              <a:rPr lang="en-US" smtClean="0"/>
              <a:pPr/>
              <a:t>18</a:t>
            </a:fld>
            <a:endParaRPr lang="en-US" dirty="0"/>
          </a:p>
        </p:txBody>
      </p:sp>
      <p:sp>
        <p:nvSpPr>
          <p:cNvPr id="6" name="TextBox 5">
            <a:extLst>
              <a:ext uri="{FF2B5EF4-FFF2-40B4-BE49-F238E27FC236}">
                <a16:creationId xmlns:a16="http://schemas.microsoft.com/office/drawing/2014/main" id="{444AD625-AAF0-2FA0-200D-FEE76D5B50D3}"/>
              </a:ext>
            </a:extLst>
          </p:cNvPr>
          <p:cNvSpPr txBox="1"/>
          <p:nvPr/>
        </p:nvSpPr>
        <p:spPr>
          <a:xfrm>
            <a:off x="4154557" y="2067339"/>
            <a:ext cx="6072807" cy="4524315"/>
          </a:xfrm>
          <a:prstGeom prst="rect">
            <a:avLst/>
          </a:prstGeom>
          <a:noFill/>
        </p:spPr>
        <p:txBody>
          <a:bodyPr wrap="square">
            <a:spAutoFit/>
          </a:bodyPr>
          <a:lstStyle/>
          <a:p>
            <a:pPr marL="845820" lvl="1" indent="-342900">
              <a:buFont typeface="Wingdings" pitchFamily="2" charset="2"/>
              <a:buChar char="Ø"/>
            </a:pPr>
            <a:r>
              <a:rPr lang="en-US" altLang="ja-JP" sz="1800" b="1" dirty="0"/>
              <a:t>“If you think of all the problems, you end up saying it’s better not to (bring in immigrants), but in order for Japan to keep growing, if we had no immigrants, we’d certainly not grow.”</a:t>
            </a:r>
            <a:r>
              <a:rPr lang="en-US" altLang="ja-JP" b="1" dirty="0"/>
              <a:t> @ farmers’ meeting in December 2018</a:t>
            </a:r>
            <a:endParaRPr lang="en-US" altLang="ja-JP" sz="1800" b="1" dirty="0"/>
          </a:p>
          <a:p>
            <a:pPr marL="845820" lvl="1" indent="-342900">
              <a:buFont typeface="Wingdings" pitchFamily="2" charset="2"/>
              <a:buChar char="Ø"/>
            </a:pPr>
            <a:endParaRPr lang="en-US" altLang="ja-JP" sz="1800" b="1" dirty="0"/>
          </a:p>
          <a:p>
            <a:pPr marL="845820" lvl="1" indent="-342900">
              <a:buFont typeface="Wingdings" pitchFamily="2" charset="2"/>
              <a:buChar char="Ø"/>
            </a:pPr>
            <a:endParaRPr lang="en-US" altLang="ja-JP" sz="1800" b="1" dirty="0"/>
          </a:p>
          <a:p>
            <a:pPr marL="845820" lvl="1" indent="-342900">
              <a:buFont typeface="Wingdings" pitchFamily="2" charset="2"/>
              <a:buChar char="Ø"/>
            </a:pPr>
            <a:r>
              <a:rPr lang="en-US" altLang="ja-JP" sz="1800" b="1" dirty="0"/>
              <a:t>Increasing presence of foreign residents is unsettling to some Japanese. According to one young man who had inherited his father’s chrysanthemum business, however, this problem will surely abate when the elders pass away. </a:t>
            </a:r>
          </a:p>
          <a:p>
            <a:pPr marL="845820" lvl="1" indent="-342900">
              <a:buFont typeface="Wingdings" pitchFamily="2" charset="2"/>
              <a:buChar char="Ø"/>
            </a:pPr>
            <a:endParaRPr lang="en-US" altLang="ja-JP" sz="1800" b="1" dirty="0"/>
          </a:p>
          <a:p>
            <a:pPr marL="502920" lvl="1"/>
            <a:endParaRPr lang="en-US" altLang="ja-JP" sz="1800" b="1" dirty="0"/>
          </a:p>
          <a:p>
            <a:pPr marL="845820" lvl="1" indent="-342900">
              <a:buFont typeface="Wingdings" pitchFamily="2" charset="2"/>
              <a:buChar char="Ø"/>
            </a:pPr>
            <a:endParaRPr lang="en-US" altLang="ja-JP" b="1" dirty="0"/>
          </a:p>
          <a:p>
            <a:pPr marL="502920" lvl="1"/>
            <a:endParaRPr lang="en-US" altLang="ja-JP" sz="1800" b="1" dirty="0"/>
          </a:p>
        </p:txBody>
      </p:sp>
    </p:spTree>
    <p:extLst>
      <p:ext uri="{BB962C8B-B14F-4D97-AF65-F5344CB8AC3E}">
        <p14:creationId xmlns:p14="http://schemas.microsoft.com/office/powerpoint/2010/main" val="3411942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73AC4-C6F8-C9C6-8865-5A034C856661}"/>
              </a:ext>
            </a:extLst>
          </p:cNvPr>
          <p:cNvSpPr>
            <a:spLocks noGrp="1"/>
          </p:cNvSpPr>
          <p:nvPr>
            <p:ph type="title"/>
          </p:nvPr>
        </p:nvSpPr>
        <p:spPr/>
        <p:txBody>
          <a:bodyPr/>
          <a:lstStyle/>
          <a:p>
            <a:r>
              <a:rPr lang="en-US" dirty="0"/>
              <a:t>In the Construction Field…</a:t>
            </a:r>
          </a:p>
        </p:txBody>
      </p:sp>
      <p:sp>
        <p:nvSpPr>
          <p:cNvPr id="3" name="Content Placeholder 2">
            <a:extLst>
              <a:ext uri="{FF2B5EF4-FFF2-40B4-BE49-F238E27FC236}">
                <a16:creationId xmlns:a16="http://schemas.microsoft.com/office/drawing/2014/main" id="{4C547519-99D2-38E7-28E4-A0FB203BC35E}"/>
              </a:ext>
            </a:extLst>
          </p:cNvPr>
          <p:cNvSpPr>
            <a:spLocks noGrp="1"/>
          </p:cNvSpPr>
          <p:nvPr>
            <p:ph idx="1"/>
          </p:nvPr>
        </p:nvSpPr>
        <p:spPr>
          <a:xfrm>
            <a:off x="3765176" y="656216"/>
            <a:ext cx="7756264" cy="5550946"/>
          </a:xfrm>
        </p:spPr>
        <p:txBody>
          <a:bodyPr>
            <a:normAutofit/>
          </a:bodyPr>
          <a:lstStyle/>
          <a:p>
            <a:r>
              <a:rPr lang="en-US" dirty="0">
                <a:solidFill>
                  <a:schemeClr val="tx1"/>
                </a:solidFill>
              </a:rPr>
              <a:t>In the Construction field, the notion of “skill” is quite different.</a:t>
            </a:r>
          </a:p>
          <a:p>
            <a:r>
              <a:rPr lang="en-US" dirty="0">
                <a:solidFill>
                  <a:schemeClr val="tx1"/>
                </a:solidFill>
              </a:rPr>
              <a:t>Workers are being taught discrete skills necessary for their trade, and a ‘skill-up’ program is being introduced to ensure that workers can gain mobility in the profession if they desire it.</a:t>
            </a:r>
          </a:p>
          <a:p>
            <a:r>
              <a:rPr lang="en-US" dirty="0">
                <a:solidFill>
                  <a:schemeClr val="tx1"/>
                </a:solidFill>
              </a:rPr>
              <a:t>The employers that Roberts talked to were eager to have their workers learn these skills and move up in the system. One employer noted that many of his foreign employees wanted to stay on for SSW2 status, and were eager to gain the status, which requires management skill, language facility, as well as particular manual skills.</a:t>
            </a:r>
          </a:p>
          <a:p>
            <a:r>
              <a:rPr lang="en-US" dirty="0">
                <a:solidFill>
                  <a:schemeClr val="tx1"/>
                </a:solidFill>
              </a:rPr>
              <a:t>Unlike most of the farmers we talked with, the construction employers Roberts met with were enthusiastic about having these workers stay for the long-term—perhaps because the skills are more difficult to learn and it is more dangerous to have continual turnover, but also because their businesses were in the city, where there is more anonymity, less likelihood of locals complaining about the foreigners, easier for foreigners themselves to ‘have a life’ outside of work.  Moreover, construction business owners did not sound as anxious about the costs of labor as farmers were.  </a:t>
            </a:r>
          </a:p>
        </p:txBody>
      </p:sp>
      <p:sp>
        <p:nvSpPr>
          <p:cNvPr id="4" name="Slide Number Placeholder 3">
            <a:extLst>
              <a:ext uri="{FF2B5EF4-FFF2-40B4-BE49-F238E27FC236}">
                <a16:creationId xmlns:a16="http://schemas.microsoft.com/office/drawing/2014/main" id="{FB88D646-D917-E897-F843-BC64281AA085}"/>
              </a:ext>
            </a:extLst>
          </p:cNvPr>
          <p:cNvSpPr>
            <a:spLocks noGrp="1"/>
          </p:cNvSpPr>
          <p:nvPr>
            <p:ph type="sldNum" sz="quarter" idx="12"/>
          </p:nvPr>
        </p:nvSpPr>
        <p:spPr/>
        <p:txBody>
          <a:bodyPr/>
          <a:lstStyle/>
          <a:p>
            <a:fld id="{6D22F896-40B5-4ADD-8801-0D06FADFA095}" type="slidenum">
              <a:rPr lang="en-US" smtClean="0"/>
              <a:pPr/>
              <a:t>19</a:t>
            </a:fld>
            <a:endParaRPr lang="en-US" dirty="0"/>
          </a:p>
        </p:txBody>
      </p:sp>
    </p:spTree>
    <p:extLst>
      <p:ext uri="{BB962C8B-B14F-4D97-AF65-F5344CB8AC3E}">
        <p14:creationId xmlns:p14="http://schemas.microsoft.com/office/powerpoint/2010/main" val="2694532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90FEB6-57E0-75AD-43C4-0C284C72D418}"/>
              </a:ext>
            </a:extLst>
          </p:cNvPr>
          <p:cNvSpPr>
            <a:spLocks noGrp="1"/>
          </p:cNvSpPr>
          <p:nvPr>
            <p:ph type="title"/>
          </p:nvPr>
        </p:nvSpPr>
        <p:spPr/>
        <p:txBody>
          <a:bodyPr/>
          <a:lstStyle/>
          <a:p>
            <a:r>
              <a:rPr kumimoji="1" lang="en-US" altLang="ja-JP" dirty="0"/>
              <a:t>Methodology</a:t>
            </a:r>
            <a:endParaRPr kumimoji="1" lang="ja-JP" altLang="en-US"/>
          </a:p>
        </p:txBody>
      </p:sp>
      <p:sp>
        <p:nvSpPr>
          <p:cNvPr id="4" name="スライド番号プレースホルダー 3">
            <a:extLst>
              <a:ext uri="{FF2B5EF4-FFF2-40B4-BE49-F238E27FC236}">
                <a16:creationId xmlns:a16="http://schemas.microsoft.com/office/drawing/2014/main" id="{01A92AF4-4500-6896-D1F8-FEDC09791771}"/>
              </a:ext>
            </a:extLst>
          </p:cNvPr>
          <p:cNvSpPr>
            <a:spLocks noGrp="1"/>
          </p:cNvSpPr>
          <p:nvPr>
            <p:ph type="sldNum" sz="quarter" idx="12"/>
          </p:nvPr>
        </p:nvSpPr>
        <p:spPr/>
        <p:txBody>
          <a:bodyPr/>
          <a:lstStyle/>
          <a:p>
            <a:fld id="{6D22F896-40B5-4ADD-8801-0D06FADFA095}" type="slidenum">
              <a:rPr lang="en-US" smtClean="0"/>
              <a:pPr/>
              <a:t>2</a:t>
            </a:fld>
            <a:endParaRPr lang="en-US" dirty="0"/>
          </a:p>
        </p:txBody>
      </p:sp>
      <p:pic>
        <p:nvPicPr>
          <p:cNvPr id="5" name="図 4">
            <a:extLst>
              <a:ext uri="{FF2B5EF4-FFF2-40B4-BE49-F238E27FC236}">
                <a16:creationId xmlns:a16="http://schemas.microsoft.com/office/drawing/2014/main" id="{2828A22C-18C6-5DDD-6AE8-1BDB829319A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38344" y="-2031"/>
            <a:ext cx="7229581" cy="3685032"/>
          </a:xfrm>
          <a:prstGeom prst="rect">
            <a:avLst/>
          </a:prstGeom>
        </p:spPr>
      </p:pic>
      <p:pic>
        <p:nvPicPr>
          <p:cNvPr id="6" name="図 5">
            <a:extLst>
              <a:ext uri="{FF2B5EF4-FFF2-40B4-BE49-F238E27FC236}">
                <a16:creationId xmlns:a16="http://schemas.microsoft.com/office/drawing/2014/main" id="{564BC186-0975-3818-5751-53A296EE982A}"/>
              </a:ext>
            </a:extLst>
          </p:cNvPr>
          <p:cNvPicPr>
            <a:picLocks noChangeAspect="1"/>
          </p:cNvPicPr>
          <p:nvPr/>
        </p:nvPicPr>
        <p:blipFill>
          <a:blip r:embed="rId3"/>
          <a:stretch>
            <a:fillRect/>
          </a:stretch>
        </p:blipFill>
        <p:spPr>
          <a:xfrm>
            <a:off x="5038345" y="3683001"/>
            <a:ext cx="7229580" cy="3172968"/>
          </a:xfrm>
          <a:prstGeom prst="rect">
            <a:avLst/>
          </a:prstGeom>
        </p:spPr>
      </p:pic>
      <p:sp>
        <p:nvSpPr>
          <p:cNvPr id="7" name="テキスト ボックス 6">
            <a:extLst>
              <a:ext uri="{FF2B5EF4-FFF2-40B4-BE49-F238E27FC236}">
                <a16:creationId xmlns:a16="http://schemas.microsoft.com/office/drawing/2014/main" id="{28ED0714-4C0D-C1DF-3233-CDB3FDDBF0BC}"/>
              </a:ext>
            </a:extLst>
          </p:cNvPr>
          <p:cNvSpPr txBox="1"/>
          <p:nvPr/>
        </p:nvSpPr>
        <p:spPr>
          <a:xfrm>
            <a:off x="606175" y="6043442"/>
            <a:ext cx="4522526" cy="830997"/>
          </a:xfrm>
          <a:prstGeom prst="rect">
            <a:avLst/>
          </a:prstGeom>
          <a:noFill/>
        </p:spPr>
        <p:txBody>
          <a:bodyPr wrap="square" rtlCol="0">
            <a:spAutoFit/>
          </a:bodyPr>
          <a:lstStyle/>
          <a:p>
            <a:r>
              <a:rPr kumimoji="1" lang="en-US" altLang="ja-JP" sz="2400" dirty="0"/>
              <a:t>Minimum wage:</a:t>
            </a:r>
          </a:p>
          <a:p>
            <a:r>
              <a:rPr kumimoji="1" lang="en-US" altLang="ja-JP" sz="2400" dirty="0"/>
              <a:t>Aichi ¥986 / Kyoto ¥968 (2022)</a:t>
            </a:r>
          </a:p>
        </p:txBody>
      </p:sp>
      <p:pic>
        <p:nvPicPr>
          <p:cNvPr id="8" name="図 7">
            <a:extLst>
              <a:ext uri="{FF2B5EF4-FFF2-40B4-BE49-F238E27FC236}">
                <a16:creationId xmlns:a16="http://schemas.microsoft.com/office/drawing/2014/main" id="{8D70F309-AA13-08F4-9014-E0F69BA399E2}"/>
              </a:ext>
            </a:extLst>
          </p:cNvPr>
          <p:cNvPicPr>
            <a:picLocks noChangeAspect="1"/>
          </p:cNvPicPr>
          <p:nvPr/>
        </p:nvPicPr>
        <p:blipFill>
          <a:blip r:embed="rId4"/>
          <a:stretch>
            <a:fillRect/>
          </a:stretch>
        </p:blipFill>
        <p:spPr>
          <a:xfrm>
            <a:off x="1069849" y="1374479"/>
            <a:ext cx="4230870" cy="4230870"/>
          </a:xfrm>
          <a:prstGeom prst="rect">
            <a:avLst/>
          </a:prstGeom>
        </p:spPr>
      </p:pic>
      <p:sp>
        <p:nvSpPr>
          <p:cNvPr id="10" name="テキスト ボックス 9">
            <a:extLst>
              <a:ext uri="{FF2B5EF4-FFF2-40B4-BE49-F238E27FC236}">
                <a16:creationId xmlns:a16="http://schemas.microsoft.com/office/drawing/2014/main" id="{1E64DF74-014E-74DE-65AC-15FEBD742D5B}"/>
              </a:ext>
            </a:extLst>
          </p:cNvPr>
          <p:cNvSpPr txBox="1"/>
          <p:nvPr/>
        </p:nvSpPr>
        <p:spPr>
          <a:xfrm>
            <a:off x="130571" y="280348"/>
            <a:ext cx="5067285" cy="461665"/>
          </a:xfrm>
          <a:prstGeom prst="rect">
            <a:avLst/>
          </a:prstGeom>
          <a:noFill/>
        </p:spPr>
        <p:txBody>
          <a:bodyPr wrap="square" rtlCol="0">
            <a:spAutoFit/>
          </a:bodyPr>
          <a:lstStyle/>
          <a:p>
            <a:pPr algn="ctr"/>
            <a:r>
              <a:rPr kumimoji="1" lang="en-US" altLang="ja-JP" sz="2400" dirty="0"/>
              <a:t>Fieldwork  Dec. 2018 – Sept. 2024</a:t>
            </a:r>
          </a:p>
        </p:txBody>
      </p:sp>
      <p:sp>
        <p:nvSpPr>
          <p:cNvPr id="11" name="円/楕円 10">
            <a:extLst>
              <a:ext uri="{FF2B5EF4-FFF2-40B4-BE49-F238E27FC236}">
                <a16:creationId xmlns:a16="http://schemas.microsoft.com/office/drawing/2014/main" id="{0259A488-D249-3F54-36D3-E5609232B355}"/>
              </a:ext>
            </a:extLst>
          </p:cNvPr>
          <p:cNvSpPr/>
          <p:nvPr/>
        </p:nvSpPr>
        <p:spPr>
          <a:xfrm>
            <a:off x="2584196" y="4206240"/>
            <a:ext cx="182880" cy="210312"/>
          </a:xfrm>
          <a:prstGeom prst="ellipse">
            <a:avLst/>
          </a:prstGeom>
          <a:solidFill>
            <a:srgbClr val="E63A7C">
              <a:alpha val="80000"/>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円/楕円 13">
            <a:extLst>
              <a:ext uri="{FF2B5EF4-FFF2-40B4-BE49-F238E27FC236}">
                <a16:creationId xmlns:a16="http://schemas.microsoft.com/office/drawing/2014/main" id="{6EBB143D-76B9-8B7C-4F54-8AF7C9660C86}"/>
              </a:ext>
            </a:extLst>
          </p:cNvPr>
          <p:cNvSpPr/>
          <p:nvPr/>
        </p:nvSpPr>
        <p:spPr>
          <a:xfrm>
            <a:off x="2943092" y="4229615"/>
            <a:ext cx="182880" cy="210312"/>
          </a:xfrm>
          <a:prstGeom prst="ellipse">
            <a:avLst/>
          </a:prstGeom>
          <a:solidFill>
            <a:srgbClr val="E63A7C">
              <a:alpha val="80000"/>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5" name="円/楕円 14">
            <a:extLst>
              <a:ext uri="{FF2B5EF4-FFF2-40B4-BE49-F238E27FC236}">
                <a16:creationId xmlns:a16="http://schemas.microsoft.com/office/drawing/2014/main" id="{C21E5A0B-1891-340F-A422-E02F35E180AF}"/>
              </a:ext>
            </a:extLst>
          </p:cNvPr>
          <p:cNvSpPr/>
          <p:nvPr/>
        </p:nvSpPr>
        <p:spPr>
          <a:xfrm>
            <a:off x="3492566" y="4019303"/>
            <a:ext cx="182880" cy="210312"/>
          </a:xfrm>
          <a:prstGeom prst="ellipse">
            <a:avLst/>
          </a:prstGeom>
          <a:solidFill>
            <a:srgbClr val="E63A7C">
              <a:alpha val="80000"/>
            </a:srgb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28388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D87D7FD-1D8D-5E43-296C-219C633E3B79}"/>
              </a:ext>
            </a:extLst>
          </p:cNvPr>
          <p:cNvSpPr>
            <a:spLocks noGrp="1"/>
          </p:cNvSpPr>
          <p:nvPr>
            <p:ph type="sldNum" sz="quarter" idx="12"/>
          </p:nvPr>
        </p:nvSpPr>
        <p:spPr/>
        <p:txBody>
          <a:bodyPr/>
          <a:lstStyle/>
          <a:p>
            <a:fld id="{6D22F896-40B5-4ADD-8801-0D06FADFA095}" type="slidenum">
              <a:rPr lang="en-US" smtClean="0"/>
              <a:pPr/>
              <a:t>3</a:t>
            </a:fld>
            <a:endParaRPr lang="en-US" dirty="0"/>
          </a:p>
        </p:txBody>
      </p:sp>
      <p:sp>
        <p:nvSpPr>
          <p:cNvPr id="8" name="タイトル 1">
            <a:extLst>
              <a:ext uri="{FF2B5EF4-FFF2-40B4-BE49-F238E27FC236}">
                <a16:creationId xmlns:a16="http://schemas.microsoft.com/office/drawing/2014/main" id="{CC2674E5-F785-214F-D720-02113C83335E}"/>
              </a:ext>
            </a:extLst>
          </p:cNvPr>
          <p:cNvSpPr>
            <a:spLocks noGrp="1"/>
          </p:cNvSpPr>
          <p:nvPr>
            <p:ph type="title" idx="4294967295"/>
          </p:nvPr>
        </p:nvSpPr>
        <p:spPr>
          <a:xfrm>
            <a:off x="0" y="1123950"/>
            <a:ext cx="2947988" cy="4600575"/>
          </a:xfrm>
        </p:spPr>
        <p:txBody>
          <a:bodyPr/>
          <a:lstStyle/>
          <a:p>
            <a:r>
              <a:rPr kumimoji="1" lang="en-US" altLang="ja-JP" dirty="0"/>
              <a:t>Diversified farming</a:t>
            </a:r>
            <a:endParaRPr kumimoji="1" lang="ja-JP" altLang="en-US" dirty="0"/>
          </a:p>
        </p:txBody>
      </p:sp>
      <p:pic>
        <p:nvPicPr>
          <p:cNvPr id="14" name="図 13">
            <a:extLst>
              <a:ext uri="{FF2B5EF4-FFF2-40B4-BE49-F238E27FC236}">
                <a16:creationId xmlns:a16="http://schemas.microsoft.com/office/drawing/2014/main" id="{42D63F8A-87F0-5C0C-01E0-0C8F2BCE288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9201742" y="450162"/>
            <a:ext cx="3559873" cy="2669904"/>
          </a:xfrm>
          <a:prstGeom prst="rect">
            <a:avLst/>
          </a:prstGeom>
          <a:ln>
            <a:noFill/>
          </a:ln>
          <a:effectLst>
            <a:softEdge rad="112500"/>
          </a:effectLst>
        </p:spPr>
      </p:pic>
      <p:sp>
        <p:nvSpPr>
          <p:cNvPr id="20" name="テキスト ボックス 19">
            <a:extLst>
              <a:ext uri="{FF2B5EF4-FFF2-40B4-BE49-F238E27FC236}">
                <a16:creationId xmlns:a16="http://schemas.microsoft.com/office/drawing/2014/main" id="{ED6A741D-C183-06E7-C825-567BF9274038}"/>
              </a:ext>
            </a:extLst>
          </p:cNvPr>
          <p:cNvSpPr txBox="1"/>
          <p:nvPr/>
        </p:nvSpPr>
        <p:spPr>
          <a:xfrm>
            <a:off x="2850407" y="6074919"/>
            <a:ext cx="874526" cy="276999"/>
          </a:xfrm>
          <a:prstGeom prst="rect">
            <a:avLst/>
          </a:prstGeom>
          <a:noFill/>
        </p:spPr>
        <p:txBody>
          <a:bodyPr wrap="square" rtlCol="0">
            <a:spAutoFit/>
          </a:bodyPr>
          <a:lstStyle/>
          <a:p>
            <a:r>
              <a:rPr kumimoji="1" lang="en-US" altLang="ja-JP" sz="1200" dirty="0"/>
              <a:t>hundred</a:t>
            </a:r>
            <a:endParaRPr kumimoji="1" lang="ja-JP" altLang="en-US" sz="1200"/>
          </a:p>
        </p:txBody>
      </p:sp>
      <p:pic>
        <p:nvPicPr>
          <p:cNvPr id="23" name="図 22">
            <a:extLst>
              <a:ext uri="{FF2B5EF4-FFF2-40B4-BE49-F238E27FC236}">
                <a16:creationId xmlns:a16="http://schemas.microsoft.com/office/drawing/2014/main" id="{71F99F1D-A6C0-A69C-20BD-4B2AED645B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753210" y="683991"/>
            <a:ext cx="2403681" cy="3283599"/>
          </a:xfrm>
          <a:prstGeom prst="rect">
            <a:avLst/>
          </a:prstGeom>
          <a:ln>
            <a:noFill/>
          </a:ln>
          <a:effectLst>
            <a:softEdge rad="112500"/>
          </a:effectLst>
        </p:spPr>
      </p:pic>
      <p:pic>
        <p:nvPicPr>
          <p:cNvPr id="17" name="図 16" descr="IMG_2358.jpg">
            <a:extLst>
              <a:ext uri="{FF2B5EF4-FFF2-40B4-BE49-F238E27FC236}">
                <a16:creationId xmlns:a16="http://schemas.microsoft.com/office/drawing/2014/main" id="{32013262-CB0E-6AD6-774A-22068142CEA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32146" y="-211555"/>
            <a:ext cx="2383056" cy="3993338"/>
          </a:xfrm>
          <a:prstGeom prst="rect">
            <a:avLst/>
          </a:prstGeom>
          <a:ln>
            <a:noFill/>
          </a:ln>
          <a:effectLst>
            <a:softEdge rad="112500"/>
          </a:effectLst>
        </p:spPr>
      </p:pic>
      <p:pic>
        <p:nvPicPr>
          <p:cNvPr id="7" name="Picture 6" descr="A road with grass and power lines&#10;&#10;AI-generated content may be incorrect.">
            <a:extLst>
              <a:ext uri="{FF2B5EF4-FFF2-40B4-BE49-F238E27FC236}">
                <a16:creationId xmlns:a16="http://schemas.microsoft.com/office/drawing/2014/main" id="{E16D5F3B-1DD6-77B3-FA3D-D95BEA23D1DE}"/>
              </a:ext>
            </a:extLst>
          </p:cNvPr>
          <p:cNvPicPr>
            <a:picLocks noChangeAspect="1"/>
          </p:cNvPicPr>
          <p:nvPr/>
        </p:nvPicPr>
        <p:blipFill>
          <a:blip r:embed="rId5"/>
          <a:stretch>
            <a:fillRect/>
          </a:stretch>
        </p:blipFill>
        <p:spPr>
          <a:xfrm rot="10800000" flipV="1">
            <a:off x="4097622" y="4055164"/>
            <a:ext cx="3996755" cy="3110949"/>
          </a:xfrm>
          <a:prstGeom prst="rect">
            <a:avLst/>
          </a:prstGeom>
        </p:spPr>
      </p:pic>
      <p:pic>
        <p:nvPicPr>
          <p:cNvPr id="10" name="Picture 9" descr="A group of people in white coats and masks&#10;&#10;AI-generated content may be incorrect.">
            <a:extLst>
              <a:ext uri="{FF2B5EF4-FFF2-40B4-BE49-F238E27FC236}">
                <a16:creationId xmlns:a16="http://schemas.microsoft.com/office/drawing/2014/main" id="{3BEF4304-95FA-964A-D81E-BD5875BA5B91}"/>
              </a:ext>
            </a:extLst>
          </p:cNvPr>
          <p:cNvPicPr>
            <a:picLocks noChangeAspect="1"/>
          </p:cNvPicPr>
          <p:nvPr/>
        </p:nvPicPr>
        <p:blipFill>
          <a:blip r:embed="rId6"/>
          <a:stretch>
            <a:fillRect/>
          </a:stretch>
        </p:blipFill>
        <p:spPr>
          <a:xfrm>
            <a:off x="8104373" y="3447871"/>
            <a:ext cx="5059524" cy="3794643"/>
          </a:xfrm>
          <a:prstGeom prst="rect">
            <a:avLst/>
          </a:prstGeom>
        </p:spPr>
      </p:pic>
    </p:spTree>
    <p:extLst>
      <p:ext uri="{BB962C8B-B14F-4D97-AF65-F5344CB8AC3E}">
        <p14:creationId xmlns:p14="http://schemas.microsoft.com/office/powerpoint/2010/main" val="665535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D0F13-3121-DD82-7838-158251D96D9E}"/>
              </a:ext>
            </a:extLst>
          </p:cNvPr>
          <p:cNvSpPr>
            <a:spLocks noGrp="1"/>
          </p:cNvSpPr>
          <p:nvPr>
            <p:ph type="title"/>
          </p:nvPr>
        </p:nvSpPr>
        <p:spPr/>
        <p:txBody>
          <a:bodyPr>
            <a:normAutofit fontScale="90000"/>
          </a:bodyPr>
          <a:lstStyle/>
          <a:p>
            <a:br>
              <a:rPr lang="en-US" dirty="0"/>
            </a:br>
            <a:r>
              <a:rPr lang="en-US" dirty="0"/>
              <a:t>Number of core persons mainly engaged in farming and their average age,12/24</a:t>
            </a:r>
            <a:br>
              <a:rPr lang="en-US" dirty="0"/>
            </a:br>
            <a:br>
              <a:rPr lang="en-US" dirty="0"/>
            </a:br>
            <a:endParaRPr lang="en-US" dirty="0"/>
          </a:p>
        </p:txBody>
      </p:sp>
      <p:sp>
        <p:nvSpPr>
          <p:cNvPr id="4" name="Slide Number Placeholder 3">
            <a:extLst>
              <a:ext uri="{FF2B5EF4-FFF2-40B4-BE49-F238E27FC236}">
                <a16:creationId xmlns:a16="http://schemas.microsoft.com/office/drawing/2014/main" id="{5E498B50-1ABE-7FA5-82CC-375288DFBBC6}"/>
              </a:ext>
            </a:extLst>
          </p:cNvPr>
          <p:cNvSpPr>
            <a:spLocks noGrp="1"/>
          </p:cNvSpPr>
          <p:nvPr>
            <p:ph type="sldNum" sz="quarter" idx="12"/>
          </p:nvPr>
        </p:nvSpPr>
        <p:spPr/>
        <p:txBody>
          <a:bodyPr/>
          <a:lstStyle/>
          <a:p>
            <a:fld id="{6D22F896-40B5-4ADD-8801-0D06FADFA095}" type="slidenum">
              <a:rPr lang="en-US" smtClean="0"/>
              <a:pPr/>
              <a:t>4</a:t>
            </a:fld>
            <a:endParaRPr lang="en-US" dirty="0"/>
          </a:p>
        </p:txBody>
      </p:sp>
      <p:graphicFrame>
        <p:nvGraphicFramePr>
          <p:cNvPr id="5" name="Content Placeholder 4">
            <a:extLst>
              <a:ext uri="{FF2B5EF4-FFF2-40B4-BE49-F238E27FC236}">
                <a16:creationId xmlns:a16="http://schemas.microsoft.com/office/drawing/2014/main" id="{115859E7-D145-6287-6801-FEC66B5CA29A}"/>
              </a:ext>
            </a:extLst>
          </p:cNvPr>
          <p:cNvGraphicFramePr>
            <a:graphicFrameLocks noGrp="1"/>
          </p:cNvGraphicFramePr>
          <p:nvPr>
            <p:ph idx="1"/>
            <p:extLst>
              <p:ext uri="{D42A27DB-BD31-4B8C-83A1-F6EECF244321}">
                <p14:modId xmlns:p14="http://schemas.microsoft.com/office/powerpoint/2010/main" val="3563347034"/>
              </p:ext>
            </p:extLst>
          </p:nvPr>
        </p:nvGraphicFramePr>
        <p:xfrm>
          <a:off x="3868738" y="863600"/>
          <a:ext cx="7315200" cy="51212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a:extLst>
              <a:ext uri="{FF2B5EF4-FFF2-40B4-BE49-F238E27FC236}">
                <a16:creationId xmlns:a16="http://schemas.microsoft.com/office/drawing/2014/main" id="{D1827411-35A3-C4FA-6B52-DE3968EBC764}"/>
              </a:ext>
            </a:extLst>
          </p:cNvPr>
          <p:cNvGraphicFramePr>
            <a:graphicFrameLocks noGrp="1"/>
          </p:cNvGraphicFramePr>
          <p:nvPr>
            <p:ph idx="1"/>
            <p:extLst>
              <p:ext uri="{D42A27DB-BD31-4B8C-83A1-F6EECF244321}">
                <p14:modId xmlns:p14="http://schemas.microsoft.com/office/powerpoint/2010/main" val="393989580"/>
              </p:ext>
            </p:extLst>
          </p:nvPr>
        </p:nvGraphicFramePr>
        <p:xfrm>
          <a:off x="4380672" y="873125"/>
          <a:ext cx="7432053" cy="513080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E18C078C-A111-B162-6446-A710F8130BEE}"/>
              </a:ext>
            </a:extLst>
          </p:cNvPr>
          <p:cNvSpPr txBox="1"/>
          <p:nvPr/>
        </p:nvSpPr>
        <p:spPr>
          <a:xfrm>
            <a:off x="4380672" y="6239153"/>
            <a:ext cx="6097656" cy="369332"/>
          </a:xfrm>
          <a:prstGeom prst="rect">
            <a:avLst/>
          </a:prstGeom>
          <a:noFill/>
        </p:spPr>
        <p:txBody>
          <a:bodyPr wrap="square">
            <a:spAutoFit/>
          </a:bodyPr>
          <a:lstStyle/>
          <a:p>
            <a:r>
              <a:rPr lang="fr-FR" sz="1800" b="0" i="0" u="none" strike="noStrike" dirty="0">
                <a:solidFill>
                  <a:srgbClr val="000000"/>
                </a:solidFill>
                <a:effectLst/>
                <a:latin typeface="Calibri" panose="020F0502020204030204" pitchFamily="34" charset="0"/>
              </a:rPr>
              <a:t>Source: https//www.maff.go.jp/j/tokei/sihyo/data/08.html</a:t>
            </a:r>
            <a:r>
              <a:rPr lang="fr-FR" dirty="0"/>
              <a:t> </a:t>
            </a:r>
            <a:endParaRPr lang="en-US" dirty="0"/>
          </a:p>
        </p:txBody>
      </p:sp>
    </p:spTree>
    <p:extLst>
      <p:ext uri="{BB962C8B-B14F-4D97-AF65-F5344CB8AC3E}">
        <p14:creationId xmlns:p14="http://schemas.microsoft.com/office/powerpoint/2010/main" val="4150108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1FD146-E44E-C9FA-E95E-E9A98C2CDF9A}"/>
              </a:ext>
            </a:extLst>
          </p:cNvPr>
          <p:cNvSpPr>
            <a:spLocks noGrp="1"/>
          </p:cNvSpPr>
          <p:nvPr>
            <p:ph type="title"/>
          </p:nvPr>
        </p:nvSpPr>
        <p:spPr/>
        <p:txBody>
          <a:bodyPr/>
          <a:lstStyle/>
          <a:p>
            <a:r>
              <a:rPr kumimoji="1" lang="en-US" altLang="ja-JP" dirty="0"/>
              <a:t>Introduction</a:t>
            </a:r>
            <a:endParaRPr kumimoji="1" lang="ja-JP" altLang="en-US"/>
          </a:p>
        </p:txBody>
      </p:sp>
      <p:graphicFrame>
        <p:nvGraphicFramePr>
          <p:cNvPr id="5" name="コンテンツ プレースホルダー 4">
            <a:extLst>
              <a:ext uri="{FF2B5EF4-FFF2-40B4-BE49-F238E27FC236}">
                <a16:creationId xmlns:a16="http://schemas.microsoft.com/office/drawing/2014/main" id="{CB97162C-F1D3-8AC5-E52E-292F61E2F483}"/>
              </a:ext>
            </a:extLst>
          </p:cNvPr>
          <p:cNvGraphicFramePr>
            <a:graphicFrameLocks noGrp="1"/>
          </p:cNvGraphicFramePr>
          <p:nvPr>
            <p:ph idx="1"/>
            <p:extLst>
              <p:ext uri="{D42A27DB-BD31-4B8C-83A1-F6EECF244321}">
                <p14:modId xmlns:p14="http://schemas.microsoft.com/office/powerpoint/2010/main" val="3278028545"/>
              </p:ext>
            </p:extLst>
          </p:nvPr>
        </p:nvGraphicFramePr>
        <p:xfrm>
          <a:off x="2456947" y="517594"/>
          <a:ext cx="6925581" cy="6311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スライド番号プレースホルダー 3">
            <a:extLst>
              <a:ext uri="{FF2B5EF4-FFF2-40B4-BE49-F238E27FC236}">
                <a16:creationId xmlns:a16="http://schemas.microsoft.com/office/drawing/2014/main" id="{66781480-2AD2-5B4F-1072-B2CD7EDF5417}"/>
              </a:ext>
            </a:extLst>
          </p:cNvPr>
          <p:cNvSpPr>
            <a:spLocks noGrp="1"/>
          </p:cNvSpPr>
          <p:nvPr>
            <p:ph type="sldNum" sz="quarter" idx="12"/>
          </p:nvPr>
        </p:nvSpPr>
        <p:spPr/>
        <p:txBody>
          <a:bodyPr/>
          <a:lstStyle/>
          <a:p>
            <a:fld id="{6D22F896-40B5-4ADD-8801-0D06FADFA095}" type="slidenum">
              <a:rPr lang="en-US" smtClean="0"/>
              <a:pPr/>
              <a:t>5</a:t>
            </a:fld>
            <a:endParaRPr lang="en-US" dirty="0"/>
          </a:p>
        </p:txBody>
      </p:sp>
      <p:grpSp>
        <p:nvGrpSpPr>
          <p:cNvPr id="11" name="グループ化 10">
            <a:extLst>
              <a:ext uri="{FF2B5EF4-FFF2-40B4-BE49-F238E27FC236}">
                <a16:creationId xmlns:a16="http://schemas.microsoft.com/office/drawing/2014/main" id="{2607AADA-D969-9235-E9EE-ECA79FBD991D}"/>
              </a:ext>
            </a:extLst>
          </p:cNvPr>
          <p:cNvGrpSpPr/>
          <p:nvPr/>
        </p:nvGrpSpPr>
        <p:grpSpPr>
          <a:xfrm>
            <a:off x="2924476" y="1413642"/>
            <a:ext cx="1564992" cy="4519364"/>
            <a:chOff x="4206515" y="1515812"/>
            <a:chExt cx="1288314" cy="3631169"/>
          </a:xfrm>
        </p:grpSpPr>
        <p:sp>
          <p:nvSpPr>
            <p:cNvPr id="6" name="テキスト ボックス 5">
              <a:extLst>
                <a:ext uri="{FF2B5EF4-FFF2-40B4-BE49-F238E27FC236}">
                  <a16:creationId xmlns:a16="http://schemas.microsoft.com/office/drawing/2014/main" id="{702A8971-7ADE-987E-D07C-ADAA24B1D6DD}"/>
                </a:ext>
              </a:extLst>
            </p:cNvPr>
            <p:cNvSpPr txBox="1"/>
            <p:nvPr/>
          </p:nvSpPr>
          <p:spPr>
            <a:xfrm>
              <a:off x="4273238" y="1515812"/>
              <a:ext cx="836578" cy="523220"/>
            </a:xfrm>
            <a:prstGeom prst="rect">
              <a:avLst/>
            </a:prstGeom>
            <a:noFill/>
          </p:spPr>
          <p:txBody>
            <a:bodyPr wrap="square" rtlCol="0">
              <a:spAutoFit/>
            </a:bodyPr>
            <a:lstStyle/>
            <a:p>
              <a:r>
                <a:rPr kumimoji="1" lang="en-US" altLang="ja-JP" sz="2800" dirty="0"/>
                <a:t>TITP</a:t>
              </a:r>
              <a:endParaRPr kumimoji="1" lang="ja-JP" altLang="en-US" sz="2800"/>
            </a:p>
          </p:txBody>
        </p:sp>
        <p:sp>
          <p:nvSpPr>
            <p:cNvPr id="7" name="テキスト ボックス 6">
              <a:extLst>
                <a:ext uri="{FF2B5EF4-FFF2-40B4-BE49-F238E27FC236}">
                  <a16:creationId xmlns:a16="http://schemas.microsoft.com/office/drawing/2014/main" id="{7978E642-52F9-701D-28AF-F95577FA8EB8}"/>
                </a:ext>
              </a:extLst>
            </p:cNvPr>
            <p:cNvSpPr txBox="1"/>
            <p:nvPr/>
          </p:nvSpPr>
          <p:spPr>
            <a:xfrm>
              <a:off x="4206515" y="4623761"/>
              <a:ext cx="836578" cy="523220"/>
            </a:xfrm>
            <a:prstGeom prst="rect">
              <a:avLst/>
            </a:prstGeom>
            <a:noFill/>
          </p:spPr>
          <p:txBody>
            <a:bodyPr wrap="square" rtlCol="0">
              <a:spAutoFit/>
            </a:bodyPr>
            <a:lstStyle/>
            <a:p>
              <a:r>
                <a:rPr kumimoji="1" lang="en-US" altLang="ja-JP" sz="2800" dirty="0"/>
                <a:t>SSW</a:t>
              </a:r>
              <a:endParaRPr kumimoji="1" lang="ja-JP" altLang="en-US" sz="2800"/>
            </a:p>
          </p:txBody>
        </p:sp>
        <p:sp>
          <p:nvSpPr>
            <p:cNvPr id="8" name="テキスト ボックス 7">
              <a:extLst>
                <a:ext uri="{FF2B5EF4-FFF2-40B4-BE49-F238E27FC236}">
                  <a16:creationId xmlns:a16="http://schemas.microsoft.com/office/drawing/2014/main" id="{713DACC6-A2A3-7C13-24B0-1755A6AF46BB}"/>
                </a:ext>
              </a:extLst>
            </p:cNvPr>
            <p:cNvSpPr txBox="1"/>
            <p:nvPr/>
          </p:nvSpPr>
          <p:spPr>
            <a:xfrm>
              <a:off x="4353449" y="2990694"/>
              <a:ext cx="1141380" cy="923330"/>
            </a:xfrm>
            <a:prstGeom prst="rect">
              <a:avLst/>
            </a:prstGeom>
            <a:noFill/>
          </p:spPr>
          <p:txBody>
            <a:bodyPr wrap="square" rtlCol="0">
              <a:spAutoFit/>
            </a:bodyPr>
            <a:lstStyle/>
            <a:p>
              <a:pPr algn="ctr"/>
              <a:r>
                <a:rPr kumimoji="1" lang="en-US" altLang="ja-JP" sz="1400" dirty="0"/>
                <a:t>AG</a:t>
              </a:r>
            </a:p>
            <a:p>
              <a:pPr algn="ctr"/>
              <a:r>
                <a:rPr kumimoji="1" lang="en-US" altLang="ja-JP" sz="1600" dirty="0"/>
                <a:t>Supporters</a:t>
              </a:r>
            </a:p>
            <a:p>
              <a:pPr algn="ctr"/>
              <a:r>
                <a:rPr kumimoji="1" lang="en-US" altLang="ja-JP" sz="1200" dirty="0"/>
                <a:t>[</a:t>
              </a:r>
              <a:r>
                <a:rPr kumimoji="1" lang="en-US" altLang="ja-JP" sz="1200" i="1" dirty="0" err="1"/>
                <a:t>tokutei</a:t>
              </a:r>
              <a:r>
                <a:rPr kumimoji="1" lang="en-US" altLang="ja-JP" sz="1200" i="1" dirty="0"/>
                <a:t> </a:t>
              </a:r>
              <a:r>
                <a:rPr kumimoji="1" lang="en-US" altLang="ja-JP" sz="1200" i="1" dirty="0" err="1"/>
                <a:t>katsudou</a:t>
              </a:r>
              <a:r>
                <a:rPr kumimoji="1" lang="en-US" altLang="ja-JP" sz="1200" dirty="0"/>
                <a:t>]</a:t>
              </a:r>
              <a:endParaRPr kumimoji="1" lang="ja-JP" altLang="en-US" sz="1200"/>
            </a:p>
          </p:txBody>
        </p:sp>
      </p:grpSp>
      <p:sp>
        <p:nvSpPr>
          <p:cNvPr id="9" name="タイトル 1">
            <a:extLst>
              <a:ext uri="{FF2B5EF4-FFF2-40B4-BE49-F238E27FC236}">
                <a16:creationId xmlns:a16="http://schemas.microsoft.com/office/drawing/2014/main" id="{B68A4D6E-FD56-ECA7-20AA-9E9024C53EB3}"/>
              </a:ext>
            </a:extLst>
          </p:cNvPr>
          <p:cNvSpPr txBox="1">
            <a:spLocks/>
          </p:cNvSpPr>
          <p:nvPr/>
        </p:nvSpPr>
        <p:spPr>
          <a:xfrm>
            <a:off x="1573545" y="-99909"/>
            <a:ext cx="8161508" cy="1121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600" kern="1200" spc="-60" baseline="0">
                <a:solidFill>
                  <a:srgbClr val="FFFFFF"/>
                </a:solidFill>
                <a:latin typeface="+mj-lt"/>
                <a:ea typeface="+mj-ea"/>
                <a:cs typeface="+mj-cs"/>
              </a:defRPr>
            </a:lvl1pPr>
          </a:lstStyle>
          <a:p>
            <a:r>
              <a:rPr lang="en-US" altLang="ja-JP" sz="3200" dirty="0">
                <a:solidFill>
                  <a:schemeClr val="tx1"/>
                </a:solidFill>
                <a:latin typeface="+mn-lt"/>
              </a:rPr>
              <a:t>Labor Migration Schemes for Japan’s Agriculture</a:t>
            </a:r>
            <a:endParaRPr lang="ja-JP" altLang="en-US" sz="3200">
              <a:solidFill>
                <a:schemeClr val="tx1"/>
              </a:solidFill>
              <a:latin typeface="+mn-lt"/>
            </a:endParaRPr>
          </a:p>
        </p:txBody>
      </p:sp>
      <p:graphicFrame>
        <p:nvGraphicFramePr>
          <p:cNvPr id="13" name="コンテンツ プレースホルダー 4">
            <a:extLst>
              <a:ext uri="{FF2B5EF4-FFF2-40B4-BE49-F238E27FC236}">
                <a16:creationId xmlns:a16="http://schemas.microsoft.com/office/drawing/2014/main" id="{513007BF-7C41-0843-3A0A-509E2D3B726A}"/>
              </a:ext>
            </a:extLst>
          </p:cNvPr>
          <p:cNvGraphicFramePr>
            <a:graphicFrameLocks/>
          </p:cNvGraphicFramePr>
          <p:nvPr/>
        </p:nvGraphicFramePr>
        <p:xfrm>
          <a:off x="8991602" y="3589356"/>
          <a:ext cx="3548930" cy="298322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コンテンツ プレースホルダー 7">
            <a:extLst>
              <a:ext uri="{FF2B5EF4-FFF2-40B4-BE49-F238E27FC236}">
                <a16:creationId xmlns:a16="http://schemas.microsoft.com/office/drawing/2014/main" id="{B6B70172-F3A6-25A4-F6E0-A01DE06D7534}"/>
              </a:ext>
            </a:extLst>
          </p:cNvPr>
          <p:cNvGraphicFramePr>
            <a:graphicFrameLocks/>
          </p:cNvGraphicFramePr>
          <p:nvPr>
            <p:extLst>
              <p:ext uri="{D42A27DB-BD31-4B8C-83A1-F6EECF244321}">
                <p14:modId xmlns:p14="http://schemas.microsoft.com/office/powerpoint/2010/main" val="4189571828"/>
              </p:ext>
            </p:extLst>
          </p:nvPr>
        </p:nvGraphicFramePr>
        <p:xfrm>
          <a:off x="9102386" y="28945"/>
          <a:ext cx="3196294" cy="3074935"/>
        </p:xfrm>
        <a:graphic>
          <a:graphicData uri="http://schemas.openxmlformats.org/drawingml/2006/chart">
            <c:chart xmlns:c="http://schemas.openxmlformats.org/drawingml/2006/chart" xmlns:r="http://schemas.openxmlformats.org/officeDocument/2006/relationships" r:id="rId8"/>
          </a:graphicData>
        </a:graphic>
      </p:graphicFrame>
      <p:sp>
        <p:nvSpPr>
          <p:cNvPr id="15" name="テキスト ボックス 14">
            <a:extLst>
              <a:ext uri="{FF2B5EF4-FFF2-40B4-BE49-F238E27FC236}">
                <a16:creationId xmlns:a16="http://schemas.microsoft.com/office/drawing/2014/main" id="{2A961D83-95AE-4D4F-9580-12A4EFA47F12}"/>
              </a:ext>
            </a:extLst>
          </p:cNvPr>
          <p:cNvSpPr txBox="1"/>
          <p:nvPr/>
        </p:nvSpPr>
        <p:spPr>
          <a:xfrm>
            <a:off x="10547953" y="3116651"/>
            <a:ext cx="1851789" cy="307777"/>
          </a:xfrm>
          <a:prstGeom prst="rect">
            <a:avLst/>
          </a:prstGeom>
          <a:noFill/>
        </p:spPr>
        <p:txBody>
          <a:bodyPr wrap="none" rtlCol="0">
            <a:spAutoFit/>
          </a:bodyPr>
          <a:lstStyle/>
          <a:p>
            <a:r>
              <a:rPr kumimoji="1" lang="en-US" altLang="ja-JP" sz="1400" dirty="0"/>
              <a:t>(MOJ&amp;MHLW 2022)</a:t>
            </a:r>
            <a:endParaRPr kumimoji="1" lang="ja-JP" altLang="en-US" sz="1400"/>
          </a:p>
        </p:txBody>
      </p:sp>
      <p:sp>
        <p:nvSpPr>
          <p:cNvPr id="16" name="テキスト ボックス 15">
            <a:extLst>
              <a:ext uri="{FF2B5EF4-FFF2-40B4-BE49-F238E27FC236}">
                <a16:creationId xmlns:a16="http://schemas.microsoft.com/office/drawing/2014/main" id="{2B519318-CB26-5C16-24AD-27B134AE9A32}"/>
              </a:ext>
            </a:extLst>
          </p:cNvPr>
          <p:cNvSpPr txBox="1"/>
          <p:nvPr/>
        </p:nvSpPr>
        <p:spPr>
          <a:xfrm>
            <a:off x="10891168" y="6521278"/>
            <a:ext cx="1027076" cy="307777"/>
          </a:xfrm>
          <a:prstGeom prst="rect">
            <a:avLst/>
          </a:prstGeom>
          <a:noFill/>
        </p:spPr>
        <p:txBody>
          <a:bodyPr wrap="none" rtlCol="0">
            <a:spAutoFit/>
          </a:bodyPr>
          <a:lstStyle/>
          <a:p>
            <a:r>
              <a:rPr kumimoji="1" lang="en-US" altLang="ja-JP" sz="1400" dirty="0"/>
              <a:t>(MOJ 2023)</a:t>
            </a:r>
            <a:endParaRPr kumimoji="1" lang="ja-JP" altLang="en-US" sz="1400"/>
          </a:p>
        </p:txBody>
      </p:sp>
    </p:spTree>
    <p:extLst>
      <p:ext uri="{BB962C8B-B14F-4D97-AF65-F5344CB8AC3E}">
        <p14:creationId xmlns:p14="http://schemas.microsoft.com/office/powerpoint/2010/main" val="214169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Graphic spid="1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0BA7EE-92AD-E823-4EE8-8D1174F9BC74}"/>
              </a:ext>
            </a:extLst>
          </p:cNvPr>
          <p:cNvSpPr>
            <a:spLocks noGrp="1"/>
          </p:cNvSpPr>
          <p:nvPr>
            <p:ph type="sldNum" sz="quarter" idx="12"/>
          </p:nvPr>
        </p:nvSpPr>
        <p:spPr/>
        <p:txBody>
          <a:bodyPr/>
          <a:lstStyle/>
          <a:p>
            <a:fld id="{6D22F896-40B5-4ADD-8801-0D06FADFA095}" type="slidenum">
              <a:rPr lang="en-US" smtClean="0"/>
              <a:pPr/>
              <a:t>6</a:t>
            </a:fld>
            <a:endParaRPr lang="en-US" dirty="0"/>
          </a:p>
        </p:txBody>
      </p:sp>
      <p:graphicFrame>
        <p:nvGraphicFramePr>
          <p:cNvPr id="5" name="Chart 4">
            <a:extLst>
              <a:ext uri="{FF2B5EF4-FFF2-40B4-BE49-F238E27FC236}">
                <a16:creationId xmlns:a16="http://schemas.microsoft.com/office/drawing/2014/main" id="{4C296BD2-A8E5-76B5-372F-F89387080C39}"/>
              </a:ext>
            </a:extLst>
          </p:cNvPr>
          <p:cNvGraphicFramePr>
            <a:graphicFrameLocks/>
          </p:cNvGraphicFramePr>
          <p:nvPr>
            <p:extLst>
              <p:ext uri="{D42A27DB-BD31-4B8C-83A1-F6EECF244321}">
                <p14:modId xmlns:p14="http://schemas.microsoft.com/office/powerpoint/2010/main" val="4069938451"/>
              </p:ext>
            </p:extLst>
          </p:nvPr>
        </p:nvGraphicFramePr>
        <p:xfrm>
          <a:off x="3810000" y="655983"/>
          <a:ext cx="7381462" cy="606549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DD92666-F2E0-7E71-382F-B9AFB0FC6019}"/>
              </a:ext>
            </a:extLst>
          </p:cNvPr>
          <p:cNvSpPr txBox="1"/>
          <p:nvPr/>
        </p:nvSpPr>
        <p:spPr>
          <a:xfrm>
            <a:off x="-609600" y="2502932"/>
            <a:ext cx="4653280" cy="461665"/>
          </a:xfrm>
          <a:prstGeom prst="rect">
            <a:avLst/>
          </a:prstGeom>
          <a:noFill/>
        </p:spPr>
        <p:txBody>
          <a:bodyPr wrap="square">
            <a:spAutoFit/>
          </a:bodyPr>
          <a:lstStyle/>
          <a:p>
            <a:pPr algn="ctr" rtl="0">
              <a:defRPr sz="1800" b="1" i="0" u="none" strike="noStrike" kern="1200" baseline="0">
                <a:solidFill>
                  <a:srgbClr val="000000">
                    <a:lumMod val="65000"/>
                    <a:lumOff val="35000"/>
                  </a:srgbClr>
                </a:solidFill>
                <a:latin typeface="+mn-lt"/>
                <a:ea typeface="+mn-ea"/>
                <a:cs typeface="+mn-cs"/>
              </a:defRPr>
            </a:pPr>
            <a:r>
              <a:rPr lang="en-US" sz="2400" dirty="0">
                <a:solidFill>
                  <a:schemeClr val="bg1"/>
                </a:solidFill>
              </a:rPr>
              <a:t>SSW by employment sector</a:t>
            </a:r>
          </a:p>
        </p:txBody>
      </p:sp>
      <p:sp>
        <p:nvSpPr>
          <p:cNvPr id="3" name="TextBox 2">
            <a:extLst>
              <a:ext uri="{FF2B5EF4-FFF2-40B4-BE49-F238E27FC236}">
                <a16:creationId xmlns:a16="http://schemas.microsoft.com/office/drawing/2014/main" id="{9A58D93E-98F5-45C4-49C3-23BE90D297F2}"/>
              </a:ext>
            </a:extLst>
          </p:cNvPr>
          <p:cNvSpPr txBox="1"/>
          <p:nvPr/>
        </p:nvSpPr>
        <p:spPr>
          <a:xfrm>
            <a:off x="288235" y="4740965"/>
            <a:ext cx="2753139" cy="646331"/>
          </a:xfrm>
          <a:prstGeom prst="rect">
            <a:avLst/>
          </a:prstGeom>
          <a:noFill/>
        </p:spPr>
        <p:txBody>
          <a:bodyPr wrap="square" rtlCol="0">
            <a:spAutoFit/>
          </a:bodyPr>
          <a:lstStyle/>
          <a:p>
            <a:r>
              <a:rPr lang="en-US" dirty="0">
                <a:solidFill>
                  <a:schemeClr val="bg1"/>
                </a:solidFill>
              </a:rPr>
              <a:t>https://www.moj.go.jp/isa/content/001428398.pdf</a:t>
            </a:r>
          </a:p>
        </p:txBody>
      </p:sp>
    </p:spTree>
    <p:extLst>
      <p:ext uri="{BB962C8B-B14F-4D97-AF65-F5344CB8AC3E}">
        <p14:creationId xmlns:p14="http://schemas.microsoft.com/office/powerpoint/2010/main" val="236142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252EC2-EB56-FD54-6F54-899E40520A2A}"/>
              </a:ext>
            </a:extLst>
          </p:cNvPr>
          <p:cNvSpPr>
            <a:spLocks noGrp="1"/>
          </p:cNvSpPr>
          <p:nvPr>
            <p:ph type="sldNum" sz="quarter" idx="12"/>
          </p:nvPr>
        </p:nvSpPr>
        <p:spPr/>
        <p:txBody>
          <a:bodyPr/>
          <a:lstStyle/>
          <a:p>
            <a:fld id="{6D22F896-40B5-4ADD-8801-0D06FADFA095}" type="slidenum">
              <a:rPr lang="en-US" smtClean="0"/>
              <a:pPr/>
              <a:t>7</a:t>
            </a:fld>
            <a:endParaRPr lang="en-US" dirty="0"/>
          </a:p>
        </p:txBody>
      </p:sp>
      <p:graphicFrame>
        <p:nvGraphicFramePr>
          <p:cNvPr id="3" name="Chart 2">
            <a:extLst>
              <a:ext uri="{FF2B5EF4-FFF2-40B4-BE49-F238E27FC236}">
                <a16:creationId xmlns:a16="http://schemas.microsoft.com/office/drawing/2014/main" id="{0C244A93-745B-F14C-AE46-F9C2E1116805}"/>
              </a:ext>
            </a:extLst>
          </p:cNvPr>
          <p:cNvGraphicFramePr>
            <a:graphicFrameLocks/>
          </p:cNvGraphicFramePr>
          <p:nvPr>
            <p:extLst>
              <p:ext uri="{D42A27DB-BD31-4B8C-83A1-F6EECF244321}">
                <p14:modId xmlns:p14="http://schemas.microsoft.com/office/powerpoint/2010/main" val="442679255"/>
              </p:ext>
            </p:extLst>
          </p:nvPr>
        </p:nvGraphicFramePr>
        <p:xfrm>
          <a:off x="3670853" y="357809"/>
          <a:ext cx="8057322" cy="580445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4F9A556-3142-10FD-DAB5-D25AF568A494}"/>
              </a:ext>
            </a:extLst>
          </p:cNvPr>
          <p:cNvSpPr txBox="1"/>
          <p:nvPr/>
        </p:nvSpPr>
        <p:spPr>
          <a:xfrm>
            <a:off x="0" y="2407920"/>
            <a:ext cx="3515360" cy="461665"/>
          </a:xfrm>
          <a:prstGeom prst="rect">
            <a:avLst/>
          </a:prstGeom>
          <a:noFill/>
        </p:spPr>
        <p:txBody>
          <a:bodyPr wrap="square">
            <a:spAutoFit/>
          </a:bodyPr>
          <a:lstStyle/>
          <a:p>
            <a:pPr algn="ctr" rtl="0">
              <a:defRPr sz="1800" b="1" i="0" u="none" strike="noStrike" kern="1200" baseline="0">
                <a:solidFill>
                  <a:srgbClr val="000000">
                    <a:lumMod val="65000"/>
                    <a:lumOff val="35000"/>
                  </a:srgbClr>
                </a:solidFill>
                <a:latin typeface="+mn-lt"/>
                <a:ea typeface="+mn-ea"/>
                <a:cs typeface="+mn-cs"/>
              </a:defRPr>
            </a:pPr>
            <a:r>
              <a:rPr lang="en-US" sz="2400" dirty="0">
                <a:solidFill>
                  <a:schemeClr val="bg1"/>
                </a:solidFill>
              </a:rPr>
              <a:t>SSW by national origin</a:t>
            </a:r>
          </a:p>
        </p:txBody>
      </p:sp>
      <p:sp>
        <p:nvSpPr>
          <p:cNvPr id="4" name="TextBox 3">
            <a:extLst>
              <a:ext uri="{FF2B5EF4-FFF2-40B4-BE49-F238E27FC236}">
                <a16:creationId xmlns:a16="http://schemas.microsoft.com/office/drawing/2014/main" id="{3C28C093-A006-3CDA-2E3D-28E2DD4EF842}"/>
              </a:ext>
            </a:extLst>
          </p:cNvPr>
          <p:cNvSpPr txBox="1"/>
          <p:nvPr/>
        </p:nvSpPr>
        <p:spPr>
          <a:xfrm>
            <a:off x="377687" y="4512365"/>
            <a:ext cx="2723322" cy="646331"/>
          </a:xfrm>
          <a:prstGeom prst="rect">
            <a:avLst/>
          </a:prstGeom>
          <a:noFill/>
        </p:spPr>
        <p:txBody>
          <a:bodyPr wrap="square" rtlCol="0">
            <a:spAutoFit/>
          </a:bodyPr>
          <a:lstStyle/>
          <a:p>
            <a:r>
              <a:rPr lang="en-US" dirty="0">
                <a:solidFill>
                  <a:schemeClr val="bg1"/>
                </a:solidFill>
              </a:rPr>
              <a:t>https://www.moj.go.jp/isa/content/001428398.pdf</a:t>
            </a:r>
          </a:p>
        </p:txBody>
      </p:sp>
    </p:spTree>
    <p:extLst>
      <p:ext uri="{BB962C8B-B14F-4D97-AF65-F5344CB8AC3E}">
        <p14:creationId xmlns:p14="http://schemas.microsoft.com/office/powerpoint/2010/main" val="102669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3AE9D8-9739-13D1-F318-095296495943}"/>
              </a:ext>
            </a:extLst>
          </p:cNvPr>
          <p:cNvSpPr>
            <a:spLocks noGrp="1"/>
          </p:cNvSpPr>
          <p:nvPr>
            <p:ph type="title"/>
          </p:nvPr>
        </p:nvSpPr>
        <p:spPr/>
        <p:txBody>
          <a:bodyPr/>
          <a:lstStyle/>
          <a:p>
            <a:r>
              <a:rPr kumimoji="1" lang="en-US" altLang="ja-JP" dirty="0"/>
              <a:t>Research Questions</a:t>
            </a:r>
            <a:endParaRPr kumimoji="1" lang="ja-JP" altLang="en-US"/>
          </a:p>
        </p:txBody>
      </p:sp>
      <p:sp>
        <p:nvSpPr>
          <p:cNvPr id="3" name="コンテンツ プレースホルダー 2">
            <a:extLst>
              <a:ext uri="{FF2B5EF4-FFF2-40B4-BE49-F238E27FC236}">
                <a16:creationId xmlns:a16="http://schemas.microsoft.com/office/drawing/2014/main" id="{CEFDC14B-1AF7-BD97-BA95-9707E6A16D14}"/>
              </a:ext>
            </a:extLst>
          </p:cNvPr>
          <p:cNvSpPr>
            <a:spLocks noGrp="1"/>
          </p:cNvSpPr>
          <p:nvPr>
            <p:ph idx="1"/>
          </p:nvPr>
        </p:nvSpPr>
        <p:spPr>
          <a:xfrm>
            <a:off x="3869268" y="1005840"/>
            <a:ext cx="7461781" cy="4837176"/>
          </a:xfrm>
        </p:spPr>
        <p:txBody>
          <a:bodyPr/>
          <a:lstStyle/>
          <a:p>
            <a:r>
              <a:rPr lang="en-US" altLang="ja-JP" sz="3200" dirty="0"/>
              <a:t>What meaning does this system change carry re Japan’s ‘opening up’ to low-skilled labor migration in the farming sector?</a:t>
            </a:r>
          </a:p>
          <a:p>
            <a:pPr marL="0" indent="0">
              <a:buNone/>
            </a:pPr>
            <a:endParaRPr lang="en-US" altLang="ja-JP" sz="3200" dirty="0"/>
          </a:p>
          <a:p>
            <a:r>
              <a:rPr lang="en-US" altLang="ja-JP" sz="3200" dirty="0"/>
              <a:t>What sort of labor migration do farmers and other stakeholders envision, and is this sustainable?</a:t>
            </a:r>
          </a:p>
        </p:txBody>
      </p:sp>
      <p:sp>
        <p:nvSpPr>
          <p:cNvPr id="4" name="スライド番号プレースホルダー 3">
            <a:extLst>
              <a:ext uri="{FF2B5EF4-FFF2-40B4-BE49-F238E27FC236}">
                <a16:creationId xmlns:a16="http://schemas.microsoft.com/office/drawing/2014/main" id="{1D87D7FD-1D8D-5E43-296C-219C633E3B79}"/>
              </a:ext>
            </a:extLst>
          </p:cNvPr>
          <p:cNvSpPr>
            <a:spLocks noGrp="1"/>
          </p:cNvSpPr>
          <p:nvPr>
            <p:ph type="sldNum" sz="quarter" idx="12"/>
          </p:nvPr>
        </p:nvSpPr>
        <p:spPr/>
        <p:txBody>
          <a:bodyPr/>
          <a:lstStyle/>
          <a:p>
            <a:fld id="{6D22F896-40B5-4ADD-8801-0D06FADFA095}" type="slidenum">
              <a:rPr lang="en-US" smtClean="0"/>
              <a:pPr/>
              <a:t>8</a:t>
            </a:fld>
            <a:endParaRPr lang="en-US" dirty="0"/>
          </a:p>
        </p:txBody>
      </p:sp>
      <p:pic>
        <p:nvPicPr>
          <p:cNvPr id="5" name="図 4">
            <a:extLst>
              <a:ext uri="{FF2B5EF4-FFF2-40B4-BE49-F238E27FC236}">
                <a16:creationId xmlns:a16="http://schemas.microsoft.com/office/drawing/2014/main" id="{FC173D27-C3B2-4C1F-EA56-332692AF3D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95791" y="122809"/>
            <a:ext cx="2435258" cy="1826444"/>
          </a:xfrm>
          <a:prstGeom prst="rect">
            <a:avLst/>
          </a:prstGeom>
          <a:ln>
            <a:noFill/>
          </a:ln>
          <a:effectLst>
            <a:softEdge rad="112500"/>
          </a:effectLst>
        </p:spPr>
      </p:pic>
      <p:pic>
        <p:nvPicPr>
          <p:cNvPr id="7" name="Picture 2">
            <a:extLst>
              <a:ext uri="{FF2B5EF4-FFF2-40B4-BE49-F238E27FC236}">
                <a16:creationId xmlns:a16="http://schemas.microsoft.com/office/drawing/2014/main" id="{159A551F-B4BF-0BFC-09C9-5E439277445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76065" y="5043450"/>
            <a:ext cx="2421700" cy="1814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027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8F2C94-B64D-1115-A744-C6267A4722CB}"/>
              </a:ext>
            </a:extLst>
          </p:cNvPr>
          <p:cNvSpPr>
            <a:spLocks noGrp="1"/>
          </p:cNvSpPr>
          <p:nvPr>
            <p:ph type="title"/>
          </p:nvPr>
        </p:nvSpPr>
        <p:spPr/>
        <p:txBody>
          <a:bodyPr/>
          <a:lstStyle/>
          <a:p>
            <a:r>
              <a:rPr lang="en-US" altLang="ja-JP" dirty="0"/>
              <a:t>SSW...</a:t>
            </a:r>
            <a:br>
              <a:rPr lang="en-US" altLang="ja-JP" dirty="0"/>
            </a:br>
            <a:br>
              <a:rPr lang="en-US" altLang="ja-JP" dirty="0"/>
            </a:br>
            <a:r>
              <a:rPr lang="en-US" altLang="ja-JP" dirty="0"/>
              <a:t>really skilled?</a:t>
            </a:r>
            <a:endParaRPr kumimoji="1" lang="ja-JP" altLang="en-US"/>
          </a:p>
        </p:txBody>
      </p:sp>
      <p:sp>
        <p:nvSpPr>
          <p:cNvPr id="3" name="コンテンツ プレースホルダー 2">
            <a:extLst>
              <a:ext uri="{FF2B5EF4-FFF2-40B4-BE49-F238E27FC236}">
                <a16:creationId xmlns:a16="http://schemas.microsoft.com/office/drawing/2014/main" id="{C4D07DE0-159B-0B3D-0857-C481BD692161}"/>
              </a:ext>
            </a:extLst>
          </p:cNvPr>
          <p:cNvSpPr>
            <a:spLocks noGrp="1"/>
          </p:cNvSpPr>
          <p:nvPr>
            <p:ph idx="1"/>
          </p:nvPr>
        </p:nvSpPr>
        <p:spPr>
          <a:xfrm>
            <a:off x="3675021" y="754144"/>
            <a:ext cx="6292639" cy="5307291"/>
          </a:xfrm>
        </p:spPr>
        <p:txBody>
          <a:bodyPr>
            <a:normAutofit/>
          </a:bodyPr>
          <a:lstStyle/>
          <a:p>
            <a:pPr marL="342900" indent="-342900">
              <a:buFont typeface="Arial" panose="020B0604020202020204" pitchFamily="34" charset="0"/>
              <a:buChar char="•"/>
            </a:pPr>
            <a:r>
              <a:rPr lang="en-US" altLang="ja-JP" sz="2800" dirty="0">
                <a:solidFill>
                  <a:sysClr val="windowText" lastClr="000000"/>
                </a:solidFill>
              </a:rPr>
              <a:t>Cut flower farm</a:t>
            </a:r>
          </a:p>
          <a:p>
            <a:pPr marL="845820" lvl="1" indent="-342900">
              <a:buFont typeface="Arial" panose="020B0604020202020204" pitchFamily="34" charset="0"/>
              <a:buChar char="•"/>
            </a:pPr>
            <a:r>
              <a:rPr lang="en-US" altLang="ja-JP" sz="2600" dirty="0">
                <a:solidFill>
                  <a:sysClr val="windowText" lastClr="000000"/>
                </a:solidFill>
              </a:rPr>
              <a:t>a SSW1 came from a herb-leaf farm under COVID pandemic.. </a:t>
            </a:r>
            <a:br>
              <a:rPr lang="en-US" altLang="ja-JP" sz="2600" dirty="0">
                <a:solidFill>
                  <a:sysClr val="windowText" lastClr="000000"/>
                </a:solidFill>
              </a:rPr>
            </a:br>
            <a:r>
              <a:rPr lang="en-US" altLang="ja-JP" sz="2600" dirty="0">
                <a:solidFill>
                  <a:sysClr val="windowText" lastClr="000000"/>
                </a:solidFill>
              </a:rPr>
              <a:t>but far from ‘rapid deployment force’.</a:t>
            </a:r>
          </a:p>
          <a:p>
            <a:pPr marL="342900" indent="-342900">
              <a:buFont typeface="Arial" panose="020B0604020202020204" pitchFamily="34" charset="0"/>
              <a:buChar char="•"/>
            </a:pPr>
            <a:r>
              <a:rPr lang="en-US" altLang="ja-JP" sz="2800" dirty="0">
                <a:solidFill>
                  <a:sysClr val="windowText" lastClr="000000"/>
                </a:solidFill>
              </a:rPr>
              <a:t>Fruit farm</a:t>
            </a:r>
          </a:p>
          <a:p>
            <a:pPr marL="845820" lvl="1" indent="-342900">
              <a:buFont typeface="Arial" panose="020B0604020202020204" pitchFamily="34" charset="0"/>
              <a:buChar char="•"/>
            </a:pPr>
            <a:r>
              <a:rPr lang="en-US" altLang="ja-JP" sz="2600" dirty="0">
                <a:solidFill>
                  <a:sysClr val="windowText" lastClr="000000"/>
                </a:solidFill>
              </a:rPr>
              <a:t>a TITP worker is assigned for unskilled work.. which the old man and their sons count on</a:t>
            </a:r>
          </a:p>
          <a:p>
            <a:pPr marL="342900" indent="-342900">
              <a:buFont typeface="Arial" panose="020B0604020202020204" pitchFamily="34" charset="0"/>
              <a:buChar char="•"/>
            </a:pPr>
            <a:r>
              <a:rPr lang="en-US" altLang="ja-JP" sz="2800" dirty="0">
                <a:solidFill>
                  <a:sysClr val="windowText" lastClr="000000"/>
                </a:solidFill>
              </a:rPr>
              <a:t>Higashi-</a:t>
            </a:r>
            <a:r>
              <a:rPr lang="en-US" altLang="ja-JP" sz="2800" dirty="0" err="1">
                <a:solidFill>
                  <a:sysClr val="windowText" lastClr="000000"/>
                </a:solidFill>
              </a:rPr>
              <a:t>san</a:t>
            </a:r>
            <a:r>
              <a:rPr lang="en-US" altLang="ja-JP" sz="2800" dirty="0">
                <a:solidFill>
                  <a:sysClr val="windowText" lastClr="000000"/>
                </a:solidFill>
              </a:rPr>
              <a:t> (veg &amp; fruit farm)</a:t>
            </a:r>
          </a:p>
          <a:p>
            <a:pPr marL="0" indent="0">
              <a:buNone/>
            </a:pPr>
            <a:endParaRPr lang="en-US" altLang="ja-JP" sz="2800" dirty="0">
              <a:solidFill>
                <a:sysClr val="windowText" lastClr="000000"/>
              </a:solidFill>
            </a:endParaRPr>
          </a:p>
          <a:p>
            <a:pPr marL="0" indent="0">
              <a:buNone/>
            </a:pPr>
            <a:endParaRPr lang="en-US" altLang="ja-JP" sz="2800" dirty="0">
              <a:solidFill>
                <a:sysClr val="windowText" lastClr="000000"/>
              </a:solidFill>
            </a:endParaRPr>
          </a:p>
        </p:txBody>
      </p:sp>
      <p:sp>
        <p:nvSpPr>
          <p:cNvPr id="4" name="スライド番号プレースホルダー 3">
            <a:extLst>
              <a:ext uri="{FF2B5EF4-FFF2-40B4-BE49-F238E27FC236}">
                <a16:creationId xmlns:a16="http://schemas.microsoft.com/office/drawing/2014/main" id="{A3B4B717-3F43-C5EF-89B9-E966EAF9DDB1}"/>
              </a:ext>
            </a:extLst>
          </p:cNvPr>
          <p:cNvSpPr>
            <a:spLocks noGrp="1"/>
          </p:cNvSpPr>
          <p:nvPr>
            <p:ph type="sldNum" sz="quarter" idx="12"/>
          </p:nvPr>
        </p:nvSpPr>
        <p:spPr/>
        <p:txBody>
          <a:bodyPr/>
          <a:lstStyle/>
          <a:p>
            <a:fld id="{6D22F896-40B5-4ADD-8801-0D06FADFA095}" type="slidenum">
              <a:rPr lang="en-US" smtClean="0"/>
              <a:pPr/>
              <a:t>9</a:t>
            </a:fld>
            <a:endParaRPr lang="en-US" dirty="0"/>
          </a:p>
        </p:txBody>
      </p:sp>
      <p:pic>
        <p:nvPicPr>
          <p:cNvPr id="5" name="図 4">
            <a:extLst>
              <a:ext uri="{FF2B5EF4-FFF2-40B4-BE49-F238E27FC236}">
                <a16:creationId xmlns:a16="http://schemas.microsoft.com/office/drawing/2014/main" id="{E6FDB619-C380-A22B-864B-9E144EC4A0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42" b="-1"/>
          <a:stretch/>
        </p:blipFill>
        <p:spPr>
          <a:xfrm>
            <a:off x="9564624" y="57631"/>
            <a:ext cx="1987790" cy="1964657"/>
          </a:xfrm>
          <a:prstGeom prst="rect">
            <a:avLst/>
          </a:prstGeom>
          <a:ln>
            <a:noFill/>
          </a:ln>
          <a:effectLst>
            <a:softEdge rad="112500"/>
          </a:effectLst>
        </p:spPr>
      </p:pic>
      <p:sp>
        <p:nvSpPr>
          <p:cNvPr id="6" name="角丸四角形 5">
            <a:extLst>
              <a:ext uri="{FF2B5EF4-FFF2-40B4-BE49-F238E27FC236}">
                <a16:creationId xmlns:a16="http://schemas.microsoft.com/office/drawing/2014/main" id="{8E61E1EB-681E-5905-32D8-CD3D90C28F52}"/>
              </a:ext>
            </a:extLst>
          </p:cNvPr>
          <p:cNvSpPr/>
          <p:nvPr/>
        </p:nvSpPr>
        <p:spPr>
          <a:xfrm>
            <a:off x="4092646" y="4911708"/>
            <a:ext cx="6171938" cy="91587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45820" lvl="1" indent="-342900">
              <a:buFont typeface="Wingdings" pitchFamily="2" charset="2"/>
              <a:buChar char="Ø"/>
            </a:pPr>
            <a:r>
              <a:rPr lang="en-US" altLang="ja-JP" sz="2400" dirty="0">
                <a:solidFill>
                  <a:schemeClr val="bg1"/>
                </a:solidFill>
              </a:rPr>
              <a:t>’Skilled’ is </a:t>
            </a:r>
            <a:r>
              <a:rPr lang="en-US" altLang="ja-JP" sz="2400" i="1" dirty="0" err="1">
                <a:solidFill>
                  <a:schemeClr val="bg1"/>
                </a:solidFill>
              </a:rPr>
              <a:t>tatemae</a:t>
            </a:r>
            <a:r>
              <a:rPr lang="en-US" altLang="ja-JP" sz="2400" i="1" dirty="0">
                <a:solidFill>
                  <a:schemeClr val="bg1"/>
                </a:solidFill>
              </a:rPr>
              <a:t>... </a:t>
            </a:r>
            <a:r>
              <a:rPr lang="en-US" altLang="ja-JP" sz="2400" dirty="0">
                <a:solidFill>
                  <a:schemeClr val="bg1"/>
                </a:solidFill>
              </a:rPr>
              <a:t>Necessary?</a:t>
            </a:r>
          </a:p>
          <a:p>
            <a:pPr marL="845820" lvl="1" indent="-342900">
              <a:buFont typeface="Wingdings" pitchFamily="2" charset="2"/>
              <a:buChar char="Ø"/>
            </a:pPr>
            <a:r>
              <a:rPr lang="en-US" altLang="ja-JP" sz="2400" dirty="0">
                <a:solidFill>
                  <a:schemeClr val="bg1"/>
                </a:solidFill>
              </a:rPr>
              <a:t>‘Special Work Visa’ makes more sense?</a:t>
            </a:r>
          </a:p>
        </p:txBody>
      </p:sp>
      <p:pic>
        <p:nvPicPr>
          <p:cNvPr id="7" name="図 6">
            <a:extLst>
              <a:ext uri="{FF2B5EF4-FFF2-40B4-BE49-F238E27FC236}">
                <a16:creationId xmlns:a16="http://schemas.microsoft.com/office/drawing/2014/main" id="{66288F06-F4C5-03FE-307F-C7ED3D6C29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9960765" y="4731268"/>
            <a:ext cx="2430551" cy="1822913"/>
          </a:xfrm>
          <a:prstGeom prst="rect">
            <a:avLst/>
          </a:prstGeom>
          <a:ln>
            <a:noFill/>
          </a:ln>
          <a:effectLst>
            <a:softEdge rad="112500"/>
          </a:effectLst>
        </p:spPr>
      </p:pic>
      <p:pic>
        <p:nvPicPr>
          <p:cNvPr id="10" name="図 9">
            <a:extLst>
              <a:ext uri="{FF2B5EF4-FFF2-40B4-BE49-F238E27FC236}">
                <a16:creationId xmlns:a16="http://schemas.microsoft.com/office/drawing/2014/main" id="{8C61268B-7042-1CF8-C5C8-A9AC23A1A9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10059708" y="2387620"/>
            <a:ext cx="2232663" cy="1674497"/>
          </a:xfrm>
          <a:prstGeom prst="rect">
            <a:avLst/>
          </a:prstGeom>
          <a:ln>
            <a:noFill/>
          </a:ln>
          <a:effectLst>
            <a:softEdge rad="112500"/>
          </a:effectLst>
        </p:spPr>
      </p:pic>
    </p:spTree>
    <p:extLst>
      <p:ext uri="{BB962C8B-B14F-4D97-AF65-F5344CB8AC3E}">
        <p14:creationId xmlns:p14="http://schemas.microsoft.com/office/powerpoint/2010/main" val="647456024"/>
      </p:ext>
    </p:extLst>
  </p:cSld>
  <p:clrMapOvr>
    <a:masterClrMapping/>
  </p:clrMapOvr>
</p:sld>
</file>

<file path=ppt/theme/theme1.xml><?xml version="1.0" encoding="utf-8"?>
<a:theme xmlns:a="http://schemas.openxmlformats.org/drawingml/2006/main" name="フレーム">
  <a:themeElements>
    <a:clrScheme name="フレーム">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フレーム">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44899</TotalTime>
  <Words>3690</Words>
  <Application>Microsoft Office PowerPoint</Application>
  <PresentationFormat>Widescreen</PresentationFormat>
  <Paragraphs>200</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游ゴシック</vt:lpstr>
      <vt:lpstr>游明朝</vt:lpstr>
      <vt:lpstr>Aptos</vt:lpstr>
      <vt:lpstr>Arial</vt:lpstr>
      <vt:lpstr>Calibri</vt:lpstr>
      <vt:lpstr>Times New Roman</vt:lpstr>
      <vt:lpstr>Wingdings</vt:lpstr>
      <vt:lpstr>Wingdings 2</vt:lpstr>
      <vt:lpstr>フレーム</vt:lpstr>
      <vt:lpstr>Stakeholders' views on foreign migrant workers in Japan's agriculture  Glenda S. Roberts, Ph.D.  Adjunct Senior Fellow, East-West Center  robertsgs@waseda.jp  Noriko Fujita, Ph.D.  Tamagawa University Noriko.fujita@lit.tamagawa.ac.jp  </vt:lpstr>
      <vt:lpstr>Methodology</vt:lpstr>
      <vt:lpstr>Diversified farming</vt:lpstr>
      <vt:lpstr> Number of core persons mainly engaged in farming and their average age,12/24  </vt:lpstr>
      <vt:lpstr>Introduction</vt:lpstr>
      <vt:lpstr>PowerPoint Presentation</vt:lpstr>
      <vt:lpstr>PowerPoint Presentation</vt:lpstr>
      <vt:lpstr>Research Questions</vt:lpstr>
      <vt:lpstr>SSW...  really skilled?</vt:lpstr>
      <vt:lpstr>From TITP to ‘Employment for Skill Development’ (ESD)</vt:lpstr>
      <vt:lpstr>SSW...  not temporary visa?</vt:lpstr>
      <vt:lpstr>Discussion</vt:lpstr>
      <vt:lpstr>Disjuncture with the Family Farming model of labor management </vt:lpstr>
      <vt:lpstr>Village Japan:  The fear of causing  ‘meiwaku’ </vt:lpstr>
      <vt:lpstr>To Conclude:  How could SSW2 be made successful in rural areas?</vt:lpstr>
      <vt:lpstr>Thank you very much for your kind attention!</vt:lpstr>
      <vt:lpstr>Selected References</vt:lpstr>
      <vt:lpstr>Economic security vs fears for personal/internal security</vt:lpstr>
      <vt:lpstr>In the Construction Field…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Stakeholders, Short-term labor Schemes and Social Inclusion in Japan:  New Schemes, New Practices? </dc:title>
  <dc:subject/>
  <dc:creator>Fujita Noriko</dc:creator>
  <cp:keywords/>
  <dc:description/>
  <cp:lastModifiedBy>Glenda Roberts</cp:lastModifiedBy>
  <cp:revision>757</cp:revision>
  <cp:lastPrinted>2023-04-05T07:45:16Z</cp:lastPrinted>
  <dcterms:created xsi:type="dcterms:W3CDTF">2019-11-25T04:46:21Z</dcterms:created>
  <dcterms:modified xsi:type="dcterms:W3CDTF">2025-03-23T19:55:07Z</dcterms:modified>
  <cp:category/>
</cp:coreProperties>
</file>